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9"/>
  </p:notesMasterIdLst>
  <p:sldIdLst>
    <p:sldId id="831" r:id="rId2"/>
    <p:sldId id="744" r:id="rId3"/>
    <p:sldId id="1302" r:id="rId4"/>
    <p:sldId id="876" r:id="rId5"/>
    <p:sldId id="1291" r:id="rId6"/>
    <p:sldId id="1303" r:id="rId7"/>
    <p:sldId id="1292" r:id="rId8"/>
    <p:sldId id="1293" r:id="rId9"/>
    <p:sldId id="1294" r:id="rId10"/>
    <p:sldId id="1295" r:id="rId11"/>
    <p:sldId id="1296" r:id="rId12"/>
    <p:sldId id="1297" r:id="rId13"/>
    <p:sldId id="1298" r:id="rId14"/>
    <p:sldId id="1299" r:id="rId15"/>
    <p:sldId id="1300" r:id="rId16"/>
    <p:sldId id="1304" r:id="rId17"/>
    <p:sldId id="1136" r:id="rId18"/>
    <p:sldId id="862" r:id="rId19"/>
    <p:sldId id="864" r:id="rId20"/>
    <p:sldId id="908" r:id="rId21"/>
    <p:sldId id="1069" r:id="rId22"/>
    <p:sldId id="856" r:id="rId23"/>
    <p:sldId id="943" r:id="rId24"/>
    <p:sldId id="944" r:id="rId25"/>
    <p:sldId id="945" r:id="rId26"/>
    <p:sldId id="977" r:id="rId27"/>
    <p:sldId id="1137" r:id="rId28"/>
    <p:sldId id="786" r:id="rId29"/>
    <p:sldId id="841" r:id="rId30"/>
    <p:sldId id="842" r:id="rId31"/>
    <p:sldId id="946" r:id="rId32"/>
    <p:sldId id="865" r:id="rId33"/>
    <p:sldId id="1262" r:id="rId34"/>
    <p:sldId id="1263" r:id="rId35"/>
    <p:sldId id="1264" r:id="rId36"/>
    <p:sldId id="798" r:id="rId37"/>
    <p:sldId id="978" r:id="rId38"/>
    <p:sldId id="980" r:id="rId39"/>
    <p:sldId id="979" r:id="rId40"/>
    <p:sldId id="1012" r:id="rId41"/>
    <p:sldId id="1013" r:id="rId42"/>
    <p:sldId id="1016" r:id="rId43"/>
    <p:sldId id="1017" r:id="rId44"/>
    <p:sldId id="1015" r:id="rId45"/>
    <p:sldId id="1018" r:id="rId46"/>
    <p:sldId id="1019" r:id="rId47"/>
    <p:sldId id="1014" r:id="rId48"/>
    <p:sldId id="830" r:id="rId49"/>
    <p:sldId id="1047" r:id="rId50"/>
    <p:sldId id="1048" r:id="rId51"/>
    <p:sldId id="1049" r:id="rId52"/>
    <p:sldId id="1050" r:id="rId53"/>
    <p:sldId id="820" r:id="rId54"/>
    <p:sldId id="1051" r:id="rId55"/>
    <p:sldId id="1265" r:id="rId56"/>
    <p:sldId id="1266" r:id="rId57"/>
    <p:sldId id="1301" r:id="rId58"/>
    <p:sldId id="1267" r:id="rId59"/>
    <p:sldId id="1268" r:id="rId60"/>
    <p:sldId id="1269" r:id="rId61"/>
    <p:sldId id="1271" r:id="rId62"/>
    <p:sldId id="1272" r:id="rId63"/>
    <p:sldId id="1273" r:id="rId64"/>
    <p:sldId id="1274" r:id="rId65"/>
    <p:sldId id="1275" r:id="rId66"/>
    <p:sldId id="1283" r:id="rId67"/>
    <p:sldId id="1284" r:id="rId68"/>
    <p:sldId id="1278" r:id="rId69"/>
    <p:sldId id="1279" r:id="rId70"/>
    <p:sldId id="1280" r:id="rId71"/>
    <p:sldId id="1281" r:id="rId72"/>
    <p:sldId id="1282" r:id="rId73"/>
    <p:sldId id="1285" r:id="rId74"/>
    <p:sldId id="1054" r:id="rId75"/>
    <p:sldId id="1055" r:id="rId76"/>
    <p:sldId id="1287" r:id="rId77"/>
    <p:sldId id="1058" r:id="rId78"/>
    <p:sldId id="1059" r:id="rId79"/>
    <p:sldId id="1060" r:id="rId80"/>
    <p:sldId id="1061" r:id="rId81"/>
    <p:sldId id="1063" r:id="rId82"/>
    <p:sldId id="1290" r:id="rId83"/>
    <p:sldId id="1288" r:id="rId84"/>
    <p:sldId id="1289" r:id="rId85"/>
    <p:sldId id="1236" r:id="rId86"/>
    <p:sldId id="1237" r:id="rId87"/>
    <p:sldId id="910" r:id="rId88"/>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8BD6"/>
    <a:srgbClr val="01A0DE"/>
    <a:srgbClr val="E02E33"/>
    <a:srgbClr val="F1C229"/>
    <a:srgbClr val="8EC71F"/>
    <a:srgbClr val="0A8BD2"/>
    <a:srgbClr val="F6D51C"/>
    <a:srgbClr val="7FD467"/>
    <a:srgbClr val="FF4343"/>
    <a:srgbClr val="C0C2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845" autoAdjust="0"/>
    <p:restoredTop sz="91579" autoAdjust="0"/>
  </p:normalViewPr>
  <p:slideViewPr>
    <p:cSldViewPr>
      <p:cViewPr varScale="1">
        <p:scale>
          <a:sx n="139" d="100"/>
          <a:sy n="139" d="100"/>
        </p:scale>
        <p:origin x="-906" y="-90"/>
      </p:cViewPr>
      <p:guideLst>
        <p:guide orient="horz" pos="1517"/>
        <p:guide pos="2784"/>
      </p:guideLst>
    </p:cSldViewPr>
  </p:slideViewPr>
  <p:notesTextViewPr>
    <p:cViewPr>
      <p:scale>
        <a:sx n="25" d="100"/>
        <a:sy n="25"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D96D07-341D-4D88-BBFE-B431BFA04196}" type="datetimeFigureOut">
              <a:rPr lang="zh-CN" altLang="en-US" smtClean="0"/>
              <a:pPr/>
              <a:t>2018/9/3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A0F9D-3357-4A94-85C8-3B842B870DC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19</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22</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28</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29</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30</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32</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36</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48</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53</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77</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5</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8</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13</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B44CCEC7-3A54-47D1-BB25-17A0FDA63797}" type="datetimeFigureOut">
              <a:rPr lang="zh-CN" altLang="en-US" smtClean="0"/>
              <a:pPr/>
              <a:t>2018/9/3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65495661-81B6-46E9-A91E-889569155CC2}"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3" cstate="print"/>
          <a:stretch>
            <a:fillRect/>
          </a:stretch>
        </p:blipFill>
        <p:spPr>
          <a:xfrm>
            <a:off x="-24442" y="0"/>
            <a:ext cx="9168441" cy="5143500"/>
          </a:xfrm>
          <a:prstGeom prst="rect">
            <a:avLst/>
          </a:prstGeom>
        </p:spPr>
      </p:pic>
      <p:pic>
        <p:nvPicPr>
          <p:cNvPr id="3" name="图片 2"/>
          <p:cNvPicPr>
            <a:picLocks noChangeAspect="1"/>
          </p:cNvPicPr>
          <p:nvPr userDrawn="1"/>
        </p:nvPicPr>
        <p:blipFill rotWithShape="1">
          <a:blip r:embed="rId14" cstate="print"/>
          <a:srcRect/>
          <a:stretch>
            <a:fillRect/>
          </a:stretch>
        </p:blipFill>
        <p:spPr>
          <a:xfrm>
            <a:off x="7932008" y="4371950"/>
            <a:ext cx="1195709" cy="780330"/>
          </a:xfrm>
          <a:prstGeom prst="rect">
            <a:avLst/>
          </a:prstGeom>
        </p:spPr>
      </p:pic>
      <p:pic>
        <p:nvPicPr>
          <p:cNvPr id="4" name="图片 3"/>
          <p:cNvPicPr>
            <a:picLocks noChangeAspect="1"/>
          </p:cNvPicPr>
          <p:nvPr userDrawn="1"/>
        </p:nvPicPr>
        <p:blipFill rotWithShape="1">
          <a:blip r:embed="rId15" cstate="print"/>
          <a:srcRect/>
          <a:stretch>
            <a:fillRect/>
          </a:stretch>
        </p:blipFill>
        <p:spPr>
          <a:xfrm>
            <a:off x="7452320" y="0"/>
            <a:ext cx="1675397" cy="1440160"/>
          </a:xfrm>
          <a:prstGeom prst="rect">
            <a:avLst/>
          </a:prstGeom>
        </p:spPr>
      </p:pic>
      <p:pic>
        <p:nvPicPr>
          <p:cNvPr id="5" name="图片 4"/>
          <p:cNvPicPr>
            <a:picLocks noChangeAspect="1"/>
          </p:cNvPicPr>
          <p:nvPr userDrawn="1"/>
        </p:nvPicPr>
        <p:blipFill rotWithShape="1">
          <a:blip r:embed="rId16" cstate="print"/>
          <a:srcRect/>
          <a:stretch>
            <a:fillRect/>
          </a:stretch>
        </p:blipFill>
        <p:spPr>
          <a:xfrm>
            <a:off x="-4911" y="745"/>
            <a:ext cx="3300146" cy="1440160"/>
          </a:xfrm>
          <a:prstGeom prst="rect">
            <a:avLst/>
          </a:prstGeom>
        </p:spPr>
      </p:pic>
      <p:pic>
        <p:nvPicPr>
          <p:cNvPr id="6" name="图片 5"/>
          <p:cNvPicPr>
            <a:picLocks noChangeAspect="1"/>
          </p:cNvPicPr>
          <p:nvPr userDrawn="1"/>
        </p:nvPicPr>
        <p:blipFill rotWithShape="1">
          <a:blip r:embed="rId17" cstate="print"/>
          <a:srcRect/>
          <a:stretch>
            <a:fillRect/>
          </a:stretch>
        </p:blipFill>
        <p:spPr>
          <a:xfrm>
            <a:off x="0" y="4011909"/>
            <a:ext cx="1984623" cy="111745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image45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image601.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xml"/><Relationship Id="rId6" Type="http://schemas.microsoft.com/office/2007/relationships/hdphoto" Target="../media/image581.png"/><Relationship Id="rId5" Type="http://schemas.openxmlformats.org/officeDocument/2006/relationships/image" Target="../media/image57.png"/><Relationship Id="rId4" Type="http://schemas.microsoft.com/office/2007/relationships/hdphoto" Target="../media/image561.png"/></Relationships>
</file>

<file path=ppt/slides/_rels/slide41.xml.rels><?xml version="1.0" encoding="UTF-8" standalone="yes"?>
<Relationships xmlns="http://schemas.openxmlformats.org/package/2006/relationships"><Relationship Id="rId3" Type="http://schemas.openxmlformats.org/officeDocument/2006/relationships/hyperlink" Target="http://library.hainu.edu.cn/"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69.jpeg"/><Relationship Id="rId5" Type="http://schemas.microsoft.com/office/2007/relationships/hdphoto" Target="../media/image711.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Layout" Target="../slideLayouts/slideLayout1.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tretch>
            <a:fillRect/>
          </a:stretch>
        </p:blipFill>
        <p:spPr>
          <a:xfrm>
            <a:off x="-24442" y="0"/>
            <a:ext cx="9168441" cy="5143500"/>
          </a:xfrm>
          <a:prstGeom prst="rect">
            <a:avLst/>
          </a:prstGeom>
        </p:spPr>
      </p:pic>
      <p:pic>
        <p:nvPicPr>
          <p:cNvPr id="6" name="图片 5"/>
          <p:cNvPicPr>
            <a:picLocks noChangeAspect="1"/>
          </p:cNvPicPr>
          <p:nvPr/>
        </p:nvPicPr>
        <p:blipFill>
          <a:blip r:embed="rId4" cstate="print"/>
          <a:stretch>
            <a:fillRect/>
          </a:stretch>
        </p:blipFill>
        <p:spPr>
          <a:xfrm>
            <a:off x="-8162" y="8781"/>
            <a:ext cx="9135879" cy="5143500"/>
          </a:xfrm>
          <a:prstGeom prst="rect">
            <a:avLst/>
          </a:prstGeom>
        </p:spPr>
      </p:pic>
      <p:pic>
        <p:nvPicPr>
          <p:cNvPr id="5" name="图片 4"/>
          <p:cNvPicPr>
            <a:picLocks noChangeAspect="1"/>
          </p:cNvPicPr>
          <p:nvPr/>
        </p:nvPicPr>
        <p:blipFill rotWithShape="1">
          <a:blip r:embed="rId5" cstate="print">
            <a:extLst>
              <a:ext uri="{28A0092B-C50C-407E-A947-70E740481C1C}">
                <a14:useLocalDpi xmlns="" xmlns:a14="http://schemas.microsoft.com/office/drawing/2010/main" val="0"/>
              </a:ext>
            </a:extLst>
          </a:blip>
          <a:srcRect/>
          <a:stretch>
            <a:fillRect/>
          </a:stretch>
        </p:blipFill>
        <p:spPr>
          <a:xfrm>
            <a:off x="2268504" y="628293"/>
            <a:ext cx="4104456" cy="2088232"/>
          </a:xfrm>
          <a:prstGeom prst="rect">
            <a:avLst/>
          </a:prstGeom>
        </p:spPr>
      </p:pic>
      <p:sp>
        <p:nvSpPr>
          <p:cNvPr id="8" name="TextBox 7"/>
          <p:cNvSpPr>
            <a:spLocks noChangeArrowheads="1"/>
          </p:cNvSpPr>
          <p:nvPr/>
        </p:nvSpPr>
        <p:spPr bwMode="auto">
          <a:xfrm>
            <a:off x="1116375" y="2754695"/>
            <a:ext cx="6613804"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海南大学新生入馆教育</a:t>
            </a:r>
          </a:p>
        </p:txBody>
      </p:sp>
      <p:sp>
        <p:nvSpPr>
          <p:cNvPr id="2" name="矩形 1"/>
          <p:cNvSpPr/>
          <p:nvPr/>
        </p:nvSpPr>
        <p:spPr>
          <a:xfrm>
            <a:off x="1710690" y="3467100"/>
            <a:ext cx="5276215" cy="76200"/>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881505" y="3666490"/>
            <a:ext cx="4603750" cy="1470025"/>
          </a:xfrm>
          <a:prstGeom prst="rect">
            <a:avLst/>
          </a:prstGeom>
          <a:noFill/>
        </p:spPr>
        <p:txBody>
          <a:bodyPr wrap="square" rtlCol="0">
            <a:spAutoFit/>
          </a:bodyPr>
          <a:lstStyle/>
          <a:p>
            <a:pPr algn="l">
              <a:spcBef>
                <a:spcPct val="20000"/>
              </a:spcBef>
              <a:buClr>
                <a:schemeClr val="tx1"/>
              </a:buClr>
              <a:buFont typeface="Wingdings" panose="05000000000000000000" pitchFamily="2" charset="2"/>
              <a:buNone/>
            </a:pPr>
            <a:r>
              <a:rPr lang="en-US" altLang="zh-CN" dirty="0">
                <a:latin typeface="Verdana" panose="020B0604030504040204" pitchFamily="34" charset="0"/>
                <a:ea typeface="宋体" panose="02010600030101010101" pitchFamily="2" charset="-122"/>
                <a:sym typeface="+mn-ea"/>
              </a:rPr>
              <a:t>      </a:t>
            </a:r>
            <a:r>
              <a:rPr lang="zh-CN" altLang="en-US" sz="28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海南大学海甸校区图书馆</a:t>
            </a:r>
            <a:endParaRPr lang="zh-CN" altLang="en-US" sz="28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endParaRPr>
          </a:p>
          <a:p>
            <a:pPr algn="l">
              <a:spcBef>
                <a:spcPct val="20000"/>
              </a:spcBef>
              <a:buClr>
                <a:schemeClr val="tx1"/>
              </a:buClr>
              <a:buFont typeface="Wingdings" panose="05000000000000000000" pitchFamily="2" charset="2"/>
              <a:buNone/>
            </a:pPr>
            <a:r>
              <a:rPr lang="en-US" altLang="zh-CN" sz="28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   http://library.hainu.edu.cn</a:t>
            </a:r>
            <a:endParaRPr lang="en-US" altLang="zh-CN" sz="28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endParaRPr>
          </a:p>
          <a:p>
            <a:endParaRPr lang="en-US" altLang="zh-CN" sz="28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44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7" presetClass="emph" presetSubtype="0" fill="remove" grpId="1" nodeType="afterEffect">
                                  <p:stCondLst>
                                    <p:cond delay="0"/>
                                  </p:stCondLst>
                                  <p:iterate type="lt">
                                    <p:tmPct val="10000"/>
                                  </p:iterate>
                                  <p:childTnLst>
                                    <p:animClr clrSpc="rgb" dir="cw">
                                      <p:cBhvr override="childStyle">
                                        <p:cTn id="11" dur="1000" autoRev="1" fill="remove"/>
                                        <p:tgtEl>
                                          <p:spTgt spid="8"/>
                                        </p:tgtEl>
                                        <p:attrNameLst>
                                          <p:attrName>style.color</p:attrName>
                                        </p:attrNameLst>
                                      </p:cBhvr>
                                      <p:to>
                                        <a:srgbClr val="FF6600"/>
                                      </p:to>
                                    </p:animClr>
                                    <p:animClr clrSpc="rgb" dir="cw">
                                      <p:cBhvr>
                                        <p:cTn id="12" dur="1000" autoRev="1" fill="remove"/>
                                        <p:tgtEl>
                                          <p:spTgt spid="8"/>
                                        </p:tgtEl>
                                        <p:attrNameLst>
                                          <p:attrName>fillcolor</p:attrName>
                                        </p:attrNameLst>
                                      </p:cBhvr>
                                      <p:to>
                                        <a:srgbClr val="FF6600"/>
                                      </p:to>
                                    </p:animClr>
                                    <p:set>
                                      <p:cBhvr>
                                        <p:cTn id="13" dur="1000" autoRev="1" fill="remove"/>
                                        <p:tgtEl>
                                          <p:spTgt spid="8"/>
                                        </p:tgtEl>
                                        <p:attrNameLst>
                                          <p:attrName>fill.type</p:attrName>
                                        </p:attrNameLst>
                                      </p:cBhvr>
                                      <p:to>
                                        <p:strVal val="solid"/>
                                      </p:to>
                                    </p:set>
                                    <p:set>
                                      <p:cBhvr>
                                        <p:cTn id="14" dur="100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stretch>
            <a:fillRect/>
          </a:stretch>
        </p:blipFill>
        <p:spPr>
          <a:xfrm>
            <a:off x="709930" y="151765"/>
            <a:ext cx="4153535" cy="836295"/>
          </a:xfrm>
          <a:prstGeom prst="rect">
            <a:avLst/>
          </a:prstGeom>
        </p:spPr>
      </p:pic>
      <p:sp>
        <p:nvSpPr>
          <p:cNvPr id="12" name="文本框 11"/>
          <p:cNvSpPr txBox="1"/>
          <p:nvPr/>
        </p:nvSpPr>
        <p:spPr>
          <a:xfrm>
            <a:off x="1036320" y="217170"/>
            <a:ext cx="3383280" cy="922020"/>
          </a:xfrm>
          <a:prstGeom prst="rect">
            <a:avLst/>
          </a:prstGeom>
          <a:noFill/>
        </p:spPr>
        <p:txBody>
          <a:bodyPr wrap="none" rtlCol="0">
            <a:spAutoFit/>
          </a:bodyPr>
          <a:lstStyle/>
          <a:p>
            <a:pPr algn="l"/>
            <a:r>
              <a:rPr lang="zh-CN" altLang="en-US" sz="3600" dirty="0">
                <a:solidFill>
                  <a:schemeClr val="accent1"/>
                </a:solidFill>
                <a:latin typeface="字体管家嘉丽丽" panose="00020600040101010101" charset="-122"/>
                <a:ea typeface="字体管家嘉丽丽" panose="00020600040101010101" charset="-122"/>
                <a:sym typeface="+mn-ea"/>
              </a:rPr>
              <a:t>图书馆服务规定</a:t>
            </a:r>
            <a:endParaRPr lang="zh-CN" altLang="en-US" dirty="0">
              <a:solidFill>
                <a:srgbClr val="FF0000"/>
              </a:solidFill>
              <a:latin typeface="方正舒体" panose="02010601030101010101" pitchFamily="2" charset="-122"/>
              <a:ea typeface="方正舒体" panose="02010601030101010101" pitchFamily="2" charset="-122"/>
            </a:endParaRPr>
          </a:p>
          <a:p>
            <a:endParaRPr lang="zh-CN" altLang="en-US"/>
          </a:p>
        </p:txBody>
      </p:sp>
      <p:grpSp>
        <p:nvGrpSpPr>
          <p:cNvPr id="2" name="组合 26"/>
          <p:cNvGrpSpPr/>
          <p:nvPr/>
        </p:nvGrpSpPr>
        <p:grpSpPr>
          <a:xfrm>
            <a:off x="393615" y="1020467"/>
            <a:ext cx="8467725" cy="2363214"/>
            <a:chOff x="620" y="1608"/>
            <a:chExt cx="13335" cy="3704"/>
          </a:xfrm>
        </p:grpSpPr>
        <p:grpSp>
          <p:nvGrpSpPr>
            <p:cNvPr id="3" name="组合 12"/>
            <p:cNvGrpSpPr/>
            <p:nvPr/>
          </p:nvGrpSpPr>
          <p:grpSpPr>
            <a:xfrm>
              <a:off x="620" y="1608"/>
              <a:ext cx="13335" cy="1412"/>
              <a:chOff x="1265238" y="1729383"/>
              <a:chExt cx="8467736" cy="897127"/>
            </a:xfrm>
          </p:grpSpPr>
          <p:sp>
            <p:nvSpPr>
              <p:cNvPr id="14" name="Rectangle 28"/>
              <p:cNvSpPr>
                <a:spLocks noChangeAspect="1"/>
              </p:cNvSpPr>
              <p:nvPr/>
            </p:nvSpPr>
            <p:spPr bwMode="auto">
              <a:xfrm>
                <a:off x="1265238" y="2061360"/>
                <a:ext cx="630555" cy="565150"/>
              </a:xfrm>
              <a:prstGeom prst="rect">
                <a:avLst/>
              </a:prstGeom>
              <a:solidFill>
                <a:srgbClr val="A4FC88"/>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27" tIns="45714" rIns="91427" bIns="45714"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en-US" sz="1400" b="0" i="0" u="none" strike="noStrike" kern="0" cap="none" spc="0" normalizeH="0" baseline="0" noProof="0" smtClean="0">
                  <a:ln>
                    <a:noFill/>
                  </a:ln>
                  <a:effectLst/>
                  <a:uLnTx/>
                  <a:uFillTx/>
                  <a:latin typeface="Segoe UI" panose="020B0502040204020203"/>
                </a:endParaRPr>
              </a:p>
            </p:txBody>
          </p:sp>
          <p:sp>
            <p:nvSpPr>
              <p:cNvPr id="29" name="矩形 28"/>
              <p:cNvSpPr/>
              <p:nvPr/>
            </p:nvSpPr>
            <p:spPr>
              <a:xfrm>
                <a:off x="2292669" y="1729383"/>
                <a:ext cx="7440305" cy="642473"/>
              </a:xfrm>
              <a:prstGeom prst="rect">
                <a:avLst/>
              </a:prstGeom>
            </p:spPr>
            <p:txBody>
              <a:bodyPr wrap="square">
                <a:spAutoFit/>
              </a:bodyPr>
              <a:lstStyle/>
              <a:p>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借书数量</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本科</a:t>
                </a:r>
                <a:r>
                  <a:rPr lang="zh-CN" altLang="en-US"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学生</a:t>
                </a:r>
                <a:r>
                  <a:rPr lang="zh-CN" altLang="zh-CN"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最高借</a:t>
                </a:r>
                <a:r>
                  <a:rPr lang="zh-CN" altLang="zh-CN"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书量为</a:t>
                </a:r>
                <a:r>
                  <a:rPr lang="en-US" altLang="zh-CN" sz="3600" dirty="0">
                    <a:solidFill>
                      <a:srgbClr val="FF0000"/>
                    </a:solidFill>
                    <a:latin typeface="字体管家嘉丽丽" panose="00020600040101010101" charset="-122"/>
                    <a:ea typeface="字体管家嘉丽丽" panose="00020600040101010101" charset="-122"/>
                    <a:cs typeface="微软雅黑" panose="020B0503020204020204" pitchFamily="34" charset="-122"/>
                    <a:sym typeface="+mn-ea"/>
                  </a:rPr>
                  <a:t>2</a:t>
                </a:r>
                <a:r>
                  <a:rPr lang="zh-CN" altLang="zh-CN" sz="3600" dirty="0">
                    <a:solidFill>
                      <a:srgbClr val="FF0000"/>
                    </a:solidFill>
                    <a:latin typeface="字体管家嘉丽丽" panose="00020600040101010101" charset="-122"/>
                    <a:ea typeface="字体管家嘉丽丽" panose="00020600040101010101" charset="-122"/>
                    <a:cs typeface="微软雅黑" panose="020B0503020204020204" pitchFamily="34" charset="-122"/>
                    <a:sym typeface="+mn-ea"/>
                  </a:rPr>
                  <a:t>0</a:t>
                </a:r>
                <a:r>
                  <a:rPr lang="zh-CN" altLang="zh-CN"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册。</a:t>
                </a:r>
                <a:endParaRPr lang="zh-CN" altLang="zh-CN"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2" name="Rectangle 20"/>
            <p:cNvSpPr/>
            <p:nvPr/>
          </p:nvSpPr>
          <p:spPr bwMode="auto">
            <a:xfrm>
              <a:off x="639" y="4306"/>
              <a:ext cx="993" cy="1006"/>
            </a:xfrm>
            <a:prstGeom prst="rect">
              <a:avLst/>
            </a:prstGeom>
            <a:solidFill>
              <a:srgbClr val="ED7D3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noAutofit/>
            </a:bodyPr>
            <a:lstStyle/>
            <a:p>
              <a:pPr algn="ctr" defTabSz="913765" fontAlgn="base">
                <a:spcBef>
                  <a:spcPct val="0"/>
                </a:spcBef>
                <a:spcAft>
                  <a:spcPct val="0"/>
                </a:spcAft>
              </a:pPr>
              <a:endParaRPr lang="en-US" sz="1200" spc="-5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grpSp>
      <p:sp>
        <p:nvSpPr>
          <p:cNvPr id="28" name="文本框 27"/>
          <p:cNvSpPr txBox="1"/>
          <p:nvPr/>
        </p:nvSpPr>
        <p:spPr>
          <a:xfrm>
            <a:off x="1381760" y="1923678"/>
            <a:ext cx="7650480" cy="3046095"/>
          </a:xfrm>
          <a:prstGeom prst="rect">
            <a:avLst/>
          </a:prstGeom>
          <a:noFill/>
        </p:spPr>
        <p:txBody>
          <a:bodyPr wrap="none" rtlCol="0">
            <a:spAutoFit/>
          </a:bodyPr>
          <a:lstStyle/>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借期：读者图书借期为</a:t>
            </a:r>
            <a:r>
              <a:rPr lang="zh-CN" altLang="zh-CN" sz="3600" dirty="0">
                <a:latin typeface="字体管家嘉丽丽" panose="00020600040101010101" charset="-122"/>
                <a:ea typeface="字体管家嘉丽丽" panose="00020600040101010101" charset="-122"/>
                <a:cs typeface="微软雅黑" panose="020B0503020204020204" pitchFamily="34" charset="-122"/>
                <a:sym typeface="+mn-ea"/>
              </a:rPr>
              <a:t>30天</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可</a:t>
            </a:r>
            <a:r>
              <a:rPr lang="zh-CN" altLang="zh-CN" sz="3600" dirty="0" smtClean="0">
                <a:latin typeface="字体管家嘉丽丽" panose="00020600040101010101" charset="-122"/>
                <a:ea typeface="字体管家嘉丽丽" panose="00020600040101010101" charset="-122"/>
                <a:cs typeface="微软雅黑" panose="020B0503020204020204" pitchFamily="34" charset="-122"/>
                <a:sym typeface="+mn-ea"/>
              </a:rPr>
              <a:t>续借</a:t>
            </a:r>
            <a:r>
              <a:rPr lang="zh-CN" altLang="en-US" sz="3600" dirty="0" smtClean="0">
                <a:latin typeface="字体管家嘉丽丽" panose="00020600040101010101" charset="-122"/>
                <a:ea typeface="字体管家嘉丽丽" panose="00020600040101010101" charset="-122"/>
                <a:cs typeface="微软雅黑" panose="020B0503020204020204" pitchFamily="34" charset="-122"/>
                <a:sym typeface="+mn-ea"/>
              </a:rPr>
              <a:t>两</a:t>
            </a:r>
            <a:r>
              <a:rPr lang="zh-CN" altLang="zh-CN" sz="3600" dirty="0" smtClean="0">
                <a:latin typeface="字体管家嘉丽丽" panose="00020600040101010101" charset="-122"/>
                <a:ea typeface="字体管家嘉丽丽" panose="00020600040101010101" charset="-122"/>
                <a:cs typeface="微软雅黑" panose="020B0503020204020204" pitchFamily="34" charset="-122"/>
                <a:sym typeface="+mn-ea"/>
              </a:rPr>
              <a:t>次</a:t>
            </a:r>
            <a:r>
              <a:rPr lang="zh-CN" altLang="en-US" sz="3600" dirty="0" smtClean="0">
                <a:latin typeface="字体管家嘉丽丽" panose="00020600040101010101" charset="-122"/>
                <a:ea typeface="字体管家嘉丽丽" panose="00020600040101010101" charset="-122"/>
                <a:cs typeface="微软雅黑" panose="020B0503020204020204" pitchFamily="34" charset="-122"/>
                <a:sym typeface="+mn-ea"/>
              </a:rPr>
              <a:t>，</a:t>
            </a:r>
          </a:p>
          <a:p>
            <a:pPr algn="l"/>
            <a:r>
              <a:rPr lang="zh-CN" altLang="en-US" sz="3600" dirty="0" smtClean="0">
                <a:latin typeface="字体管家嘉丽丽" panose="00020600040101010101" charset="-122"/>
                <a:ea typeface="字体管家嘉丽丽" panose="00020600040101010101" charset="-122"/>
                <a:cs typeface="微软雅黑" panose="020B0503020204020204" pitchFamily="34" charset="-122"/>
                <a:sym typeface="+mn-ea"/>
              </a:rPr>
              <a:t>每次</a:t>
            </a:r>
            <a:r>
              <a:rPr lang="zh-CN" altLang="zh-CN" sz="3600" dirty="0" smtClean="0">
                <a:latin typeface="字体管家嘉丽丽" panose="00020600040101010101" charset="-122"/>
                <a:ea typeface="字体管家嘉丽丽" panose="00020600040101010101" charset="-122"/>
                <a:cs typeface="微软雅黑" panose="020B0503020204020204" pitchFamily="34" charset="-122"/>
                <a:sym typeface="+mn-ea"/>
              </a:rPr>
              <a:t>期</a:t>
            </a:r>
            <a:r>
              <a:rPr lang="zh-CN" altLang="zh-CN" sz="3600" dirty="0">
                <a:latin typeface="字体管家嘉丽丽" panose="00020600040101010101" charset="-122"/>
                <a:ea typeface="字体管家嘉丽丽" panose="00020600040101010101" charset="-122"/>
                <a:cs typeface="微软雅黑" panose="020B0503020204020204" pitchFamily="34" charset="-122"/>
                <a:sym typeface="+mn-ea"/>
              </a:rPr>
              <a:t>限为30天</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，在过期</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前登</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陆</a:t>
            </a:r>
            <a:r>
              <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我的图</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书</a:t>
            </a:r>
          </a:p>
          <a:p>
            <a:pPr algn="l"/>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馆</a:t>
            </a:r>
            <a:r>
              <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或图书馆微信公众号</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自</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助</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办理</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续借。</a:t>
            </a:r>
            <a:endPar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寒（暑）假期内到期图书</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，将</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自动顺</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延归</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还日期</a:t>
            </a:r>
            <a:endPar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至</a:t>
            </a:r>
            <a:r>
              <a:rPr lang="zh-CN" altLang="zh-CN" sz="3600" dirty="0">
                <a:latin typeface="字体管家嘉丽丽" panose="00020600040101010101" charset="-122"/>
                <a:ea typeface="字体管家嘉丽丽" panose="00020600040101010101" charset="-122"/>
                <a:cs typeface="微软雅黑" panose="020B0503020204020204" pitchFamily="34" charset="-122"/>
                <a:sym typeface="+mn-ea"/>
              </a:rPr>
              <a:t>开学后第一周内 </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365" name="Freeform 105"/>
          <p:cNvSpPr>
            <a:spLocks noEditPoints="1"/>
          </p:cNvSpPr>
          <p:nvPr/>
        </p:nvSpPr>
        <p:spPr>
          <a:xfrm>
            <a:off x="589280" y="1455420"/>
            <a:ext cx="288925" cy="263525"/>
          </a:xfrm>
          <a:custGeom>
            <a:avLst/>
            <a:gdLst>
              <a:gd name="txL" fmla="*/ 0 w 77"/>
              <a:gd name="txT" fmla="*/ 0 h 93"/>
              <a:gd name="txR" fmla="*/ 77 w 77"/>
              <a:gd name="txB" fmla="*/ 93 h 93"/>
            </a:gdLst>
            <a:ahLst/>
            <a:cxnLst>
              <a:cxn ang="0">
                <a:pos x="0" y="240856"/>
              </a:cxn>
              <a:cxn ang="0">
                <a:pos x="112568" y="56672"/>
              </a:cxn>
              <a:cxn ang="0">
                <a:pos x="142586" y="73674"/>
              </a:cxn>
              <a:cxn ang="0">
                <a:pos x="146339" y="76507"/>
              </a:cxn>
              <a:cxn ang="0">
                <a:pos x="146339" y="76507"/>
              </a:cxn>
              <a:cxn ang="0">
                <a:pos x="150091" y="76507"/>
              </a:cxn>
              <a:cxn ang="0">
                <a:pos x="150091" y="79341"/>
              </a:cxn>
              <a:cxn ang="0">
                <a:pos x="150091" y="79341"/>
              </a:cxn>
              <a:cxn ang="0">
                <a:pos x="153843" y="79341"/>
              </a:cxn>
              <a:cxn ang="0">
                <a:pos x="153843" y="82174"/>
              </a:cxn>
              <a:cxn ang="0">
                <a:pos x="157595" y="82174"/>
              </a:cxn>
              <a:cxn ang="0">
                <a:pos x="157595" y="82174"/>
              </a:cxn>
              <a:cxn ang="0">
                <a:pos x="161348" y="82174"/>
              </a:cxn>
              <a:cxn ang="0">
                <a:pos x="161348" y="85008"/>
              </a:cxn>
              <a:cxn ang="0">
                <a:pos x="161348" y="85008"/>
              </a:cxn>
              <a:cxn ang="0">
                <a:pos x="180109" y="93509"/>
              </a:cxn>
              <a:cxn ang="0">
                <a:pos x="180109" y="93509"/>
              </a:cxn>
              <a:cxn ang="0">
                <a:pos x="183861" y="96342"/>
              </a:cxn>
              <a:cxn ang="0">
                <a:pos x="183861" y="96342"/>
              </a:cxn>
              <a:cxn ang="0">
                <a:pos x="187614" y="96342"/>
              </a:cxn>
              <a:cxn ang="0">
                <a:pos x="187614" y="99176"/>
              </a:cxn>
              <a:cxn ang="0">
                <a:pos x="187614" y="99176"/>
              </a:cxn>
              <a:cxn ang="0">
                <a:pos x="191366" y="99176"/>
              </a:cxn>
              <a:cxn ang="0">
                <a:pos x="191366" y="102010"/>
              </a:cxn>
              <a:cxn ang="0">
                <a:pos x="195118" y="102010"/>
              </a:cxn>
              <a:cxn ang="0">
                <a:pos x="195118" y="102010"/>
              </a:cxn>
              <a:cxn ang="0">
                <a:pos x="198870" y="104843"/>
              </a:cxn>
              <a:cxn ang="0">
                <a:pos x="198870" y="104843"/>
              </a:cxn>
              <a:cxn ang="0">
                <a:pos x="180109" y="223855"/>
              </a:cxn>
              <a:cxn ang="0">
                <a:pos x="26266" y="257858"/>
              </a:cxn>
              <a:cxn ang="0">
                <a:pos x="131330" y="181351"/>
              </a:cxn>
              <a:cxn ang="0">
                <a:pos x="71293" y="150181"/>
              </a:cxn>
              <a:cxn ang="0">
                <a:pos x="11257" y="249357"/>
              </a:cxn>
              <a:cxn ang="0">
                <a:pos x="273916" y="263525"/>
              </a:cxn>
              <a:cxn ang="0">
                <a:pos x="202623" y="235189"/>
              </a:cxn>
              <a:cxn ang="0">
                <a:pos x="258907" y="119011"/>
              </a:cxn>
              <a:cxn ang="0">
                <a:pos x="127577" y="0"/>
              </a:cxn>
              <a:cxn ang="0">
                <a:pos x="258907" y="119011"/>
              </a:cxn>
            </a:cxnLst>
            <a:rect l="txL" t="txT" r="txR" b="tx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2"/>
          </a:solidFill>
          <a:ln w="9525">
            <a:noFill/>
          </a:ln>
        </p:spPr>
        <p:txBody>
          <a:bodyPr/>
          <a:lstStyle/>
          <a:p>
            <a:endParaRPr lang="zh-CN" altLang="en-US"/>
          </a:p>
        </p:txBody>
      </p:sp>
      <p:sp>
        <p:nvSpPr>
          <p:cNvPr id="11311" name="Freeform 51"/>
          <p:cNvSpPr>
            <a:spLocks noEditPoints="1"/>
          </p:cNvSpPr>
          <p:nvPr/>
        </p:nvSpPr>
        <p:spPr>
          <a:xfrm>
            <a:off x="568325" y="2967038"/>
            <a:ext cx="341313" cy="255587"/>
          </a:xfrm>
          <a:custGeom>
            <a:avLst/>
            <a:gdLst>
              <a:gd name="txL" fmla="*/ 0 w 91"/>
              <a:gd name="txT" fmla="*/ 0 h 91"/>
              <a:gd name="txR" fmla="*/ 91 w 91"/>
              <a:gd name="txB" fmla="*/ 91 h 91"/>
            </a:gdLst>
            <a:ahLst/>
            <a:cxnLst>
              <a:cxn ang="0">
                <a:pos x="172532" y="0"/>
              </a:cxn>
              <a:cxn ang="0">
                <a:pos x="292554" y="39321"/>
              </a:cxn>
              <a:cxn ang="0">
                <a:pos x="341313" y="129198"/>
              </a:cxn>
              <a:cxn ang="0">
                <a:pos x="292554" y="219075"/>
              </a:cxn>
              <a:cxn ang="0">
                <a:pos x="172532" y="255587"/>
              </a:cxn>
              <a:cxn ang="0">
                <a:pos x="48759" y="219075"/>
              </a:cxn>
              <a:cxn ang="0">
                <a:pos x="0" y="129198"/>
              </a:cxn>
              <a:cxn ang="0">
                <a:pos x="48759" y="39321"/>
              </a:cxn>
              <a:cxn ang="0">
                <a:pos x="172532" y="0"/>
              </a:cxn>
              <a:cxn ang="0">
                <a:pos x="236294" y="143241"/>
              </a:cxn>
              <a:cxn ang="0">
                <a:pos x="240044" y="115155"/>
              </a:cxn>
              <a:cxn ang="0">
                <a:pos x="195036" y="95494"/>
              </a:cxn>
              <a:cxn ang="0">
                <a:pos x="153778" y="75834"/>
              </a:cxn>
              <a:cxn ang="0">
                <a:pos x="120022" y="89877"/>
              </a:cxn>
              <a:cxn ang="0">
                <a:pos x="120022" y="129198"/>
              </a:cxn>
              <a:cxn ang="0">
                <a:pos x="120022" y="165710"/>
              </a:cxn>
              <a:cxn ang="0">
                <a:pos x="150028" y="182562"/>
              </a:cxn>
              <a:cxn ang="0">
                <a:pos x="195036" y="162902"/>
              </a:cxn>
              <a:cxn ang="0">
                <a:pos x="236294" y="143241"/>
              </a:cxn>
              <a:cxn ang="0">
                <a:pos x="247546" y="70216"/>
              </a:cxn>
              <a:cxn ang="0">
                <a:pos x="172532" y="44938"/>
              </a:cxn>
              <a:cxn ang="0">
                <a:pos x="93767" y="70216"/>
              </a:cxn>
              <a:cxn ang="0">
                <a:pos x="60011" y="129198"/>
              </a:cxn>
              <a:cxn ang="0">
                <a:pos x="93767" y="188179"/>
              </a:cxn>
              <a:cxn ang="0">
                <a:pos x="172532" y="210649"/>
              </a:cxn>
              <a:cxn ang="0">
                <a:pos x="247546" y="188179"/>
              </a:cxn>
              <a:cxn ang="0">
                <a:pos x="281302" y="129198"/>
              </a:cxn>
              <a:cxn ang="0">
                <a:pos x="247546" y="70216"/>
              </a:cxn>
            </a:cxnLst>
            <a:rect l="txL" t="txT" r="txR" b="txB"/>
            <a:pathLst>
              <a:path w="91" h="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chemeClr val="accent2"/>
          </a:solidFill>
          <a:ln w="9525">
            <a:noFill/>
          </a:ln>
        </p:spPr>
        <p:txBody>
          <a:bodyPr/>
          <a:lstStyle/>
          <a:p>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nvGrpSpPr>
        <p:grpSpPr>
          <a:xfrm>
            <a:off x="709930" y="223520"/>
            <a:ext cx="4152900" cy="987425"/>
            <a:chOff x="1118" y="239"/>
            <a:chExt cx="6540" cy="1555"/>
          </a:xfrm>
        </p:grpSpPr>
        <p:pic>
          <p:nvPicPr>
            <p:cNvPr id="11" name="图片 10"/>
            <p:cNvPicPr>
              <a:picLocks noChangeAspect="1"/>
            </p:cNvPicPr>
            <p:nvPr/>
          </p:nvPicPr>
          <p:blipFill>
            <a:blip r:embed="rId2" cstate="print"/>
            <a:stretch>
              <a:fillRect/>
            </a:stretch>
          </p:blipFill>
          <p:spPr>
            <a:xfrm>
              <a:off x="1118" y="239"/>
              <a:ext cx="6541" cy="1317"/>
            </a:xfrm>
            <a:prstGeom prst="rect">
              <a:avLst/>
            </a:prstGeom>
          </p:spPr>
        </p:pic>
        <p:sp>
          <p:nvSpPr>
            <p:cNvPr id="12" name="文本框 11"/>
            <p:cNvSpPr txBox="1"/>
            <p:nvPr/>
          </p:nvSpPr>
          <p:spPr>
            <a:xfrm>
              <a:off x="1632" y="342"/>
              <a:ext cx="5328" cy="1452"/>
            </a:xfrm>
            <a:prstGeom prst="rect">
              <a:avLst/>
            </a:prstGeom>
            <a:noFill/>
          </p:spPr>
          <p:txBody>
            <a:bodyPr wrap="none" rtlCol="0">
              <a:spAutoFit/>
            </a:bodyPr>
            <a:lstStyle/>
            <a:p>
              <a:pPr algn="l"/>
              <a:r>
                <a:rPr lang="zh-CN" altLang="en-US" sz="3600" dirty="0">
                  <a:solidFill>
                    <a:schemeClr val="accent1"/>
                  </a:solidFill>
                  <a:latin typeface="字体管家嘉丽丽" panose="00020600040101010101" charset="-122"/>
                  <a:ea typeface="字体管家嘉丽丽" panose="00020600040101010101" charset="-122"/>
                  <a:sym typeface="+mn-ea"/>
                </a:rPr>
                <a:t>图书馆服务规定</a:t>
              </a:r>
              <a:endParaRPr lang="zh-CN" altLang="en-US" dirty="0">
                <a:solidFill>
                  <a:srgbClr val="FF0000"/>
                </a:solidFill>
                <a:latin typeface="方正舒体" panose="02010601030101010101" pitchFamily="2" charset="-122"/>
                <a:ea typeface="方正舒体" panose="02010601030101010101" pitchFamily="2" charset="-122"/>
              </a:endParaRPr>
            </a:p>
            <a:p>
              <a:endParaRPr lang="zh-CN" altLang="en-US"/>
            </a:p>
          </p:txBody>
        </p:sp>
      </p:grpSp>
      <p:grpSp>
        <p:nvGrpSpPr>
          <p:cNvPr id="3" name="组合 7"/>
          <p:cNvGrpSpPr/>
          <p:nvPr/>
        </p:nvGrpSpPr>
        <p:grpSpPr>
          <a:xfrm>
            <a:off x="335280" y="2408555"/>
            <a:ext cx="629920" cy="613410"/>
            <a:chOff x="1093" y="3567"/>
            <a:chExt cx="992" cy="966"/>
          </a:xfrm>
        </p:grpSpPr>
        <p:sp>
          <p:nvSpPr>
            <p:cNvPr id="19" name="Rectangle 63"/>
            <p:cNvSpPr>
              <a:spLocks noChangeAspect="1"/>
            </p:cNvSpPr>
            <p:nvPr/>
          </p:nvSpPr>
          <p:spPr bwMode="auto">
            <a:xfrm>
              <a:off x="1093" y="3567"/>
              <a:ext cx="993" cy="966"/>
            </a:xfrm>
            <a:prstGeom prst="rect">
              <a:avLst/>
            </a:prstGeom>
            <a:solidFill>
              <a:srgbClr val="85D4F3"/>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27" tIns="45714" rIns="91427" bIns="45714"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en-US" sz="1400" b="0" i="0" u="none" strike="noStrike" kern="0" cap="none" spc="0" normalizeH="0" baseline="0" noProof="0" smtClean="0">
                <a:ln>
                  <a:noFill/>
                </a:ln>
                <a:effectLst/>
                <a:uLnTx/>
                <a:uFillTx/>
                <a:latin typeface="Segoe UI" panose="020B0502040204020203"/>
              </a:endParaRPr>
            </a:p>
          </p:txBody>
        </p:sp>
        <p:sp>
          <p:nvSpPr>
            <p:cNvPr id="11294" name="Freeform 34"/>
            <p:cNvSpPr>
              <a:spLocks noEditPoints="1"/>
            </p:cNvSpPr>
            <p:nvPr/>
          </p:nvSpPr>
          <p:spPr>
            <a:xfrm>
              <a:off x="1368" y="3822"/>
              <a:ext cx="590" cy="488"/>
            </a:xfrm>
            <a:custGeom>
              <a:avLst/>
              <a:gdLst>
                <a:gd name="txL" fmla="*/ 0 w 100"/>
                <a:gd name="txT" fmla="*/ 0 h 110"/>
                <a:gd name="txR" fmla="*/ 100 w 100"/>
                <a:gd name="txB" fmla="*/ 110 h 110"/>
              </a:gdLst>
              <a:ahLst/>
              <a:cxnLst>
                <a:cxn ang="0">
                  <a:pos x="243523" y="0"/>
                </a:cxn>
                <a:cxn ang="0">
                  <a:pos x="288481" y="33771"/>
                </a:cxn>
                <a:cxn ang="0">
                  <a:pos x="254762" y="112568"/>
                </a:cxn>
                <a:cxn ang="0">
                  <a:pos x="251016" y="28142"/>
                </a:cxn>
                <a:cxn ang="0">
                  <a:pos x="104902" y="25328"/>
                </a:cxn>
                <a:cxn ang="0">
                  <a:pos x="104902" y="45027"/>
                </a:cxn>
                <a:cxn ang="0">
                  <a:pos x="93663" y="67541"/>
                </a:cxn>
                <a:cxn ang="0">
                  <a:pos x="67437" y="73169"/>
                </a:cxn>
                <a:cxn ang="0">
                  <a:pos x="33719" y="70355"/>
                </a:cxn>
                <a:cxn ang="0">
                  <a:pos x="37465" y="244836"/>
                </a:cxn>
                <a:cxn ang="0">
                  <a:pos x="44958" y="247650"/>
                </a:cxn>
                <a:cxn ang="0">
                  <a:pos x="164846" y="272978"/>
                </a:cxn>
                <a:cxn ang="0">
                  <a:pos x="14986" y="261721"/>
                </a:cxn>
                <a:cxn ang="0">
                  <a:pos x="14986" y="261721"/>
                </a:cxn>
                <a:cxn ang="0">
                  <a:pos x="0" y="61913"/>
                </a:cxn>
                <a:cxn ang="0">
                  <a:pos x="7493" y="53470"/>
                </a:cxn>
                <a:cxn ang="0">
                  <a:pos x="78677" y="0"/>
                </a:cxn>
                <a:cxn ang="0">
                  <a:pos x="337185" y="126639"/>
                </a:cxn>
                <a:cxn ang="0">
                  <a:pos x="314706" y="109754"/>
                </a:cxn>
                <a:cxn ang="0">
                  <a:pos x="310960" y="132268"/>
                </a:cxn>
                <a:cxn ang="0">
                  <a:pos x="352171" y="149153"/>
                </a:cxn>
                <a:cxn ang="0">
                  <a:pos x="322199" y="227951"/>
                </a:cxn>
                <a:cxn ang="0">
                  <a:pos x="374650" y="143525"/>
                </a:cxn>
                <a:cxn ang="0">
                  <a:pos x="337185" y="126639"/>
                </a:cxn>
                <a:cxn ang="0">
                  <a:pos x="202311" y="236394"/>
                </a:cxn>
                <a:cxn ang="0">
                  <a:pos x="337185" y="154782"/>
                </a:cxn>
                <a:cxn ang="0">
                  <a:pos x="194818" y="244836"/>
                </a:cxn>
                <a:cxn ang="0">
                  <a:pos x="191072" y="289864"/>
                </a:cxn>
                <a:cxn ang="0">
                  <a:pos x="194818" y="309563"/>
                </a:cxn>
                <a:cxn ang="0">
                  <a:pos x="209804" y="298306"/>
                </a:cxn>
                <a:cxn ang="0">
                  <a:pos x="194818" y="244836"/>
                </a:cxn>
                <a:cxn ang="0">
                  <a:pos x="67437" y="168853"/>
                </a:cxn>
                <a:cxn ang="0">
                  <a:pos x="112395" y="157596"/>
                </a:cxn>
                <a:cxn ang="0">
                  <a:pos x="67437" y="121011"/>
                </a:cxn>
                <a:cxn ang="0">
                  <a:pos x="224790" y="135082"/>
                </a:cxn>
                <a:cxn ang="0">
                  <a:pos x="67437" y="121011"/>
                </a:cxn>
                <a:cxn ang="0">
                  <a:pos x="67437" y="101312"/>
                </a:cxn>
                <a:cxn ang="0">
                  <a:pos x="224790" y="87240"/>
                </a:cxn>
                <a:cxn ang="0">
                  <a:pos x="138621" y="53470"/>
                </a:cxn>
                <a:cxn ang="0">
                  <a:pos x="224790" y="67541"/>
                </a:cxn>
                <a:cxn ang="0">
                  <a:pos x="138621" y="53470"/>
                </a:cxn>
                <a:cxn ang="0">
                  <a:pos x="52451" y="59098"/>
                </a:cxn>
                <a:cxn ang="0">
                  <a:pos x="67437" y="61913"/>
                </a:cxn>
                <a:cxn ang="0">
                  <a:pos x="74930" y="61913"/>
                </a:cxn>
                <a:cxn ang="0">
                  <a:pos x="89916" y="50656"/>
                </a:cxn>
                <a:cxn ang="0">
                  <a:pos x="89916" y="47842"/>
                </a:cxn>
                <a:cxn ang="0">
                  <a:pos x="86170" y="33771"/>
                </a:cxn>
                <a:cxn ang="0">
                  <a:pos x="44958" y="59098"/>
                </a:cxn>
              </a:cxnLst>
              <a:rect l="txL" t="txT" r="txR" b="tx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accent2"/>
            </a:solidFill>
            <a:ln w="9525">
              <a:noFill/>
            </a:ln>
          </p:spPr>
          <p:txBody>
            <a:bodyPr/>
            <a:lstStyle/>
            <a:p>
              <a:r>
                <a:rPr lang="en-US" altLang="zh-CN"/>
                <a:t> </a:t>
              </a:r>
            </a:p>
          </p:txBody>
        </p:sp>
      </p:grpSp>
      <p:sp>
        <p:nvSpPr>
          <p:cNvPr id="7" name="文本框 6"/>
          <p:cNvSpPr txBox="1"/>
          <p:nvPr/>
        </p:nvSpPr>
        <p:spPr>
          <a:xfrm>
            <a:off x="1181100" y="1066800"/>
            <a:ext cx="9072880" cy="3600986"/>
          </a:xfrm>
          <a:prstGeom prst="rect">
            <a:avLst/>
          </a:prstGeom>
          <a:noFill/>
        </p:spPr>
        <p:txBody>
          <a:bodyPr wrap="square" rtlCol="0">
            <a:spAutoFit/>
          </a:bodyPr>
          <a:lstStyle/>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还书：请在规定期限内还书，超过规定期限还书</a:t>
            </a: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需</a:t>
            </a:r>
            <a:r>
              <a:rPr lang="zh-CN" altLang="zh-CN"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缴</a:t>
            </a:r>
            <a:r>
              <a:rPr lang="zh-CN" altLang="zh-CN"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纳</a:t>
            </a:r>
            <a:r>
              <a:rPr lang="zh-CN" altLang="en-US"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逾期费</a:t>
            </a:r>
            <a:r>
              <a:rPr lang="zh-CN" altLang="zh-CN" sz="3200" dirty="0" smtClean="0">
                <a:solidFill>
                  <a:srgbClr val="FF0000"/>
                </a:solidFill>
                <a:latin typeface="字体管家嘉丽丽" panose="00020600040101010101" charset="-122"/>
                <a:ea typeface="字体管家嘉丽丽" panose="00020600040101010101" charset="-122"/>
                <a:cs typeface="字体管家嘉丽丽" panose="00020600040101010101" charset="-122"/>
                <a:sym typeface="+mn-ea"/>
              </a:rPr>
              <a:t>每</a:t>
            </a:r>
            <a:r>
              <a:rPr lang="zh-CN" altLang="zh-CN" sz="3200" dirty="0">
                <a:solidFill>
                  <a:srgbClr val="FF0000"/>
                </a:solidFill>
                <a:latin typeface="字体管家嘉丽丽" panose="00020600040101010101" charset="-122"/>
                <a:ea typeface="字体管家嘉丽丽" panose="00020600040101010101" charset="-122"/>
                <a:cs typeface="字体管家嘉丽丽" panose="00020600040101010101" charset="-122"/>
                <a:sym typeface="+mn-ea"/>
              </a:rPr>
              <a:t>册每天</a:t>
            </a:r>
            <a:r>
              <a:rPr lang="en-US" altLang="zh-CN" sz="3200" dirty="0">
                <a:solidFill>
                  <a:srgbClr val="FF0000"/>
                </a:solidFill>
                <a:latin typeface="字体管家嘉丽丽" panose="00020600040101010101" charset="-122"/>
                <a:ea typeface="字体管家嘉丽丽" panose="00020600040101010101" charset="-122"/>
                <a:cs typeface="字体管家嘉丽丽" panose="00020600040101010101" charset="-122"/>
                <a:sym typeface="+mn-ea"/>
              </a:rPr>
              <a:t>0.2</a:t>
            </a:r>
            <a:r>
              <a:rPr lang="zh-CN" altLang="zh-CN" sz="3200" dirty="0">
                <a:solidFill>
                  <a:srgbClr val="FF0000"/>
                </a:solidFill>
                <a:latin typeface="字体管家嘉丽丽" panose="00020600040101010101" charset="-122"/>
                <a:ea typeface="字体管家嘉丽丽" panose="00020600040101010101" charset="-122"/>
                <a:cs typeface="字体管家嘉丽丽" panose="00020600040101010101" charset="-122"/>
                <a:sym typeface="+mn-ea"/>
              </a:rPr>
              <a:t>元</a:t>
            </a:r>
            <a:r>
              <a:rPr lang="zh-CN" altLang="zh-CN"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欠款</a:t>
            </a:r>
            <a:r>
              <a:rPr lang="en-US" altLang="zh-CN" sz="3200" dirty="0">
                <a:solidFill>
                  <a:srgbClr val="FF0000"/>
                </a:solidFill>
                <a:latin typeface="字体管家嘉丽丽" panose="00020600040101010101" charset="-122"/>
                <a:ea typeface="字体管家嘉丽丽" panose="00020600040101010101" charset="-122"/>
                <a:cs typeface="字体管家嘉丽丽" panose="00020600040101010101" charset="-122"/>
                <a:sym typeface="+mn-ea"/>
              </a:rPr>
              <a:t>超过十元</a:t>
            </a:r>
          </a:p>
          <a:p>
            <a:pPr algn="l"/>
            <a:r>
              <a:rPr lang="zh-CN" altLang="en-US"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不能借书，</a:t>
            </a:r>
            <a:r>
              <a:rPr lang="zh-CN" altLang="zh-CN"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需</a:t>
            </a:r>
            <a:r>
              <a:rPr lang="zh-CN" altLang="en-US"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使用图书馆微信公众号或</a:t>
            </a:r>
            <a:r>
              <a:rPr lang="zh-CN" altLang="zh-CN" sz="28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到</a:t>
            </a:r>
            <a:r>
              <a:rPr lang="zh-CN" altLang="zh-CN"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服务</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台</a:t>
            </a:r>
            <a:endPar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刷一卡通交清</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罚</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款。丢失图书如</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不在</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逾期前处理</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2800" dirty="0" smtClean="0">
                <a:latin typeface="字体管家嘉丽丽" panose="00020600040101010101" charset="-122"/>
                <a:ea typeface="字体管家嘉丽丽" panose="00020600040101010101" charset="-122"/>
                <a:cs typeface="字体管家嘉丽丽" panose="00020600040101010101" charset="-122"/>
                <a:sym typeface="+mn-ea"/>
              </a:rPr>
              <a:t>逾期费</a:t>
            </a:r>
            <a:r>
              <a:rPr lang="zh-CN" altLang="zh-CN" sz="2800" dirty="0" smtClean="0">
                <a:latin typeface="字体管家嘉丽丽" panose="00020600040101010101" charset="-122"/>
                <a:ea typeface="字体管家嘉丽丽" panose="00020600040101010101" charset="-122"/>
                <a:cs typeface="字体管家嘉丽丽" panose="00020600040101010101" charset="-122"/>
                <a:sym typeface="+mn-ea"/>
              </a:rPr>
              <a:t>照</a:t>
            </a:r>
            <a:r>
              <a:rPr lang="zh-CN" altLang="zh-CN" sz="2800" dirty="0">
                <a:latin typeface="字体管家嘉丽丽" panose="00020600040101010101" charset="-122"/>
                <a:ea typeface="字体管家嘉丽丽" panose="00020600040101010101" charset="-122"/>
                <a:cs typeface="字体管家嘉丽丽" panose="00020600040101010101" charset="-122"/>
                <a:sym typeface="+mn-ea"/>
              </a:rPr>
              <a:t>计</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。还书时，请确定</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所还</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图书已成功</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完</a:t>
            </a:r>
            <a:endPar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成</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再离</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开，</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或还书后立即登</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陆</a:t>
            </a:r>
            <a:r>
              <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我的图书馆</a:t>
            </a:r>
            <a:r>
              <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确</a:t>
            </a:r>
            <a:endParaRPr lang="en-US"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zh-CN"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认</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已经还清。</a:t>
            </a:r>
          </a:p>
          <a:p>
            <a:pPr algn="l"/>
            <a:endPar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6"/>
          <p:cNvGrpSpPr/>
          <p:nvPr/>
        </p:nvGrpSpPr>
        <p:grpSpPr>
          <a:xfrm>
            <a:off x="335280" y="1948180"/>
            <a:ext cx="629920" cy="641350"/>
            <a:chOff x="754" y="2277"/>
            <a:chExt cx="992" cy="1010"/>
          </a:xfrm>
        </p:grpSpPr>
        <p:sp>
          <p:nvSpPr>
            <p:cNvPr id="10" name="Rectangle 20"/>
            <p:cNvSpPr/>
            <p:nvPr/>
          </p:nvSpPr>
          <p:spPr bwMode="auto">
            <a:xfrm>
              <a:off x="754" y="2277"/>
              <a:ext cx="993" cy="1011"/>
            </a:xfrm>
            <a:prstGeom prst="rect">
              <a:avLst/>
            </a:prstGeom>
            <a:solidFill>
              <a:srgbClr val="FF4343"/>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noAutofit/>
            </a:bodyPr>
            <a:lstStyle/>
            <a:p>
              <a:pPr algn="ctr" defTabSz="913765" fontAlgn="base">
                <a:spcBef>
                  <a:spcPct val="0"/>
                </a:spcBef>
                <a:spcAft>
                  <a:spcPct val="0"/>
                </a:spcAft>
              </a:pPr>
              <a:endParaRPr lang="en-US" sz="1200" spc="-50" dirty="0" err="1" smtClean="0">
                <a:gradFill>
                  <a:gsLst>
                    <a:gs pos="0">
                      <a:srgbClr val="FFFFFF"/>
                    </a:gs>
                    <a:gs pos="100000">
                      <a:srgbClr val="FFFFFF"/>
                    </a:gs>
                  </a:gsLst>
                  <a:lin ang="5400000" scaled="0"/>
                </a:gradFill>
                <a:ea typeface="Segoe UI" panose="020B0502040204020203" pitchFamily="34" charset="0"/>
                <a:cs typeface="Segoe UI" panose="020B0502040204020203" pitchFamily="34" charset="0"/>
              </a:endParaRPr>
            </a:p>
          </p:txBody>
        </p:sp>
        <p:sp>
          <p:nvSpPr>
            <p:cNvPr id="11287" name="Freeform 27"/>
            <p:cNvSpPr>
              <a:spLocks noEditPoints="1"/>
            </p:cNvSpPr>
            <p:nvPr/>
          </p:nvSpPr>
          <p:spPr>
            <a:xfrm>
              <a:off x="1054" y="2509"/>
              <a:ext cx="455" cy="413"/>
            </a:xfrm>
            <a:custGeom>
              <a:avLst/>
              <a:gdLst>
                <a:gd name="txL" fmla="*/ 0 w 77"/>
                <a:gd name="txT" fmla="*/ 0 h 93"/>
                <a:gd name="txR" fmla="*/ 77 w 77"/>
                <a:gd name="txB" fmla="*/ 93 h 93"/>
              </a:gdLst>
              <a:ahLst/>
              <a:cxnLst>
                <a:cxn ang="0">
                  <a:pos x="146339" y="33798"/>
                </a:cxn>
                <a:cxn ang="0">
                  <a:pos x="172605" y="33798"/>
                </a:cxn>
                <a:cxn ang="0">
                  <a:pos x="168852" y="28165"/>
                </a:cxn>
                <a:cxn ang="0">
                  <a:pos x="161348" y="25349"/>
                </a:cxn>
                <a:cxn ang="0">
                  <a:pos x="127577" y="25349"/>
                </a:cxn>
                <a:cxn ang="0">
                  <a:pos x="120073" y="28165"/>
                </a:cxn>
                <a:cxn ang="0">
                  <a:pos x="116320" y="33798"/>
                </a:cxn>
                <a:cxn ang="0">
                  <a:pos x="116320" y="64780"/>
                </a:cxn>
                <a:cxn ang="0">
                  <a:pos x="82550" y="64780"/>
                </a:cxn>
                <a:cxn ang="0">
                  <a:pos x="82550" y="33798"/>
                </a:cxn>
                <a:cxn ang="0">
                  <a:pos x="97559" y="11266"/>
                </a:cxn>
                <a:cxn ang="0">
                  <a:pos x="127577" y="0"/>
                </a:cxn>
                <a:cxn ang="0">
                  <a:pos x="161348" y="0"/>
                </a:cxn>
                <a:cxn ang="0">
                  <a:pos x="195118" y="11266"/>
                </a:cxn>
                <a:cxn ang="0">
                  <a:pos x="206375" y="33798"/>
                </a:cxn>
                <a:cxn ang="0">
                  <a:pos x="206375" y="64780"/>
                </a:cxn>
                <a:cxn ang="0">
                  <a:pos x="172605" y="64780"/>
                </a:cxn>
                <a:cxn ang="0">
                  <a:pos x="172605" y="59147"/>
                </a:cxn>
                <a:cxn ang="0">
                  <a:pos x="146339" y="56331"/>
                </a:cxn>
                <a:cxn ang="0">
                  <a:pos x="127577" y="56331"/>
                </a:cxn>
                <a:cxn ang="0">
                  <a:pos x="127577" y="33798"/>
                </a:cxn>
                <a:cxn ang="0">
                  <a:pos x="146339" y="33798"/>
                </a:cxn>
                <a:cxn ang="0">
                  <a:pos x="63789" y="104212"/>
                </a:cxn>
                <a:cxn ang="0">
                  <a:pos x="93807" y="107028"/>
                </a:cxn>
                <a:cxn ang="0">
                  <a:pos x="97559" y="222506"/>
                </a:cxn>
                <a:cxn ang="0">
                  <a:pos x="67541" y="216873"/>
                </a:cxn>
                <a:cxn ang="0">
                  <a:pos x="63789" y="104212"/>
                </a:cxn>
                <a:cxn ang="0">
                  <a:pos x="131330" y="107028"/>
                </a:cxn>
                <a:cxn ang="0">
                  <a:pos x="161348" y="107028"/>
                </a:cxn>
                <a:cxn ang="0">
                  <a:pos x="161348" y="222506"/>
                </a:cxn>
                <a:cxn ang="0">
                  <a:pos x="131330" y="222506"/>
                </a:cxn>
                <a:cxn ang="0">
                  <a:pos x="131330" y="107028"/>
                </a:cxn>
                <a:cxn ang="0">
                  <a:pos x="228889" y="104212"/>
                </a:cxn>
                <a:cxn ang="0">
                  <a:pos x="195118" y="107028"/>
                </a:cxn>
                <a:cxn ang="0">
                  <a:pos x="195118" y="222506"/>
                </a:cxn>
                <a:cxn ang="0">
                  <a:pos x="221384" y="216873"/>
                </a:cxn>
                <a:cxn ang="0">
                  <a:pos x="228889" y="104212"/>
                </a:cxn>
                <a:cxn ang="0">
                  <a:pos x="15009" y="84496"/>
                </a:cxn>
                <a:cxn ang="0">
                  <a:pos x="26266" y="214057"/>
                </a:cxn>
                <a:cxn ang="0">
                  <a:pos x="15009" y="228140"/>
                </a:cxn>
                <a:cxn ang="0">
                  <a:pos x="63789" y="256305"/>
                </a:cxn>
                <a:cxn ang="0">
                  <a:pos x="146339" y="261938"/>
                </a:cxn>
                <a:cxn ang="0">
                  <a:pos x="228889" y="256305"/>
                </a:cxn>
                <a:cxn ang="0">
                  <a:pos x="273916" y="228140"/>
                </a:cxn>
                <a:cxn ang="0">
                  <a:pos x="266411" y="214057"/>
                </a:cxn>
                <a:cxn ang="0">
                  <a:pos x="273916" y="84496"/>
                </a:cxn>
                <a:cxn ang="0">
                  <a:pos x="288925" y="64780"/>
                </a:cxn>
                <a:cxn ang="0">
                  <a:pos x="240145" y="39432"/>
                </a:cxn>
                <a:cxn ang="0">
                  <a:pos x="221384" y="36615"/>
                </a:cxn>
                <a:cxn ang="0">
                  <a:pos x="221384" y="61964"/>
                </a:cxn>
                <a:cxn ang="0">
                  <a:pos x="232641" y="61964"/>
                </a:cxn>
                <a:cxn ang="0">
                  <a:pos x="247650" y="64780"/>
                </a:cxn>
                <a:cxn ang="0">
                  <a:pos x="232641" y="67597"/>
                </a:cxn>
                <a:cxn ang="0">
                  <a:pos x="146339" y="76047"/>
                </a:cxn>
                <a:cxn ang="0">
                  <a:pos x="56284" y="67597"/>
                </a:cxn>
                <a:cxn ang="0">
                  <a:pos x="41275" y="64780"/>
                </a:cxn>
                <a:cxn ang="0">
                  <a:pos x="56284" y="61964"/>
                </a:cxn>
                <a:cxn ang="0">
                  <a:pos x="67541" y="61964"/>
                </a:cxn>
                <a:cxn ang="0">
                  <a:pos x="67541" y="36615"/>
                </a:cxn>
                <a:cxn ang="0">
                  <a:pos x="52532" y="39432"/>
                </a:cxn>
                <a:cxn ang="0">
                  <a:pos x="0" y="64780"/>
                </a:cxn>
                <a:cxn ang="0">
                  <a:pos x="15009" y="84496"/>
                </a:cxn>
              </a:cxnLst>
              <a:rect l="txL" t="txT" r="txR" b="txB"/>
              <a:pathLst>
                <a:path w="77" h="93">
                  <a:moveTo>
                    <a:pt x="39" y="12"/>
                  </a:moveTo>
                  <a:cubicBezTo>
                    <a:pt x="41" y="12"/>
                    <a:pt x="44" y="12"/>
                    <a:pt x="46" y="12"/>
                  </a:cubicBezTo>
                  <a:cubicBezTo>
                    <a:pt x="46" y="11"/>
                    <a:pt x="46" y="10"/>
                    <a:pt x="45" y="10"/>
                  </a:cubicBezTo>
                  <a:cubicBezTo>
                    <a:pt x="45" y="9"/>
                    <a:pt x="44" y="9"/>
                    <a:pt x="43" y="9"/>
                  </a:cubicBezTo>
                  <a:cubicBezTo>
                    <a:pt x="34" y="9"/>
                    <a:pt x="34" y="9"/>
                    <a:pt x="34" y="9"/>
                  </a:cubicBezTo>
                  <a:cubicBezTo>
                    <a:pt x="33" y="9"/>
                    <a:pt x="32" y="9"/>
                    <a:pt x="32" y="10"/>
                  </a:cubicBezTo>
                  <a:cubicBezTo>
                    <a:pt x="31" y="10"/>
                    <a:pt x="31" y="11"/>
                    <a:pt x="31" y="12"/>
                  </a:cubicBezTo>
                  <a:cubicBezTo>
                    <a:pt x="31" y="23"/>
                    <a:pt x="31" y="23"/>
                    <a:pt x="31" y="23"/>
                  </a:cubicBezTo>
                  <a:cubicBezTo>
                    <a:pt x="22" y="23"/>
                    <a:pt x="22" y="23"/>
                    <a:pt x="22" y="23"/>
                  </a:cubicBezTo>
                  <a:cubicBezTo>
                    <a:pt x="22" y="12"/>
                    <a:pt x="22" y="12"/>
                    <a:pt x="22" y="12"/>
                  </a:cubicBezTo>
                  <a:cubicBezTo>
                    <a:pt x="22" y="9"/>
                    <a:pt x="23" y="6"/>
                    <a:pt x="26" y="4"/>
                  </a:cubicBezTo>
                  <a:cubicBezTo>
                    <a:pt x="28" y="2"/>
                    <a:pt x="31" y="0"/>
                    <a:pt x="34" y="0"/>
                  </a:cubicBezTo>
                  <a:cubicBezTo>
                    <a:pt x="43" y="0"/>
                    <a:pt x="43" y="0"/>
                    <a:pt x="43" y="0"/>
                  </a:cubicBezTo>
                  <a:cubicBezTo>
                    <a:pt x="47" y="0"/>
                    <a:pt x="49" y="2"/>
                    <a:pt x="52" y="4"/>
                  </a:cubicBezTo>
                  <a:cubicBezTo>
                    <a:pt x="54" y="6"/>
                    <a:pt x="55" y="9"/>
                    <a:pt x="55" y="12"/>
                  </a:cubicBezTo>
                  <a:cubicBezTo>
                    <a:pt x="55" y="23"/>
                    <a:pt x="55" y="23"/>
                    <a:pt x="55" y="23"/>
                  </a:cubicBezTo>
                  <a:cubicBezTo>
                    <a:pt x="46" y="23"/>
                    <a:pt x="46" y="23"/>
                    <a:pt x="46" y="23"/>
                  </a:cubicBezTo>
                  <a:cubicBezTo>
                    <a:pt x="46" y="21"/>
                    <a:pt x="46" y="21"/>
                    <a:pt x="46" y="21"/>
                  </a:cubicBezTo>
                  <a:cubicBezTo>
                    <a:pt x="44" y="20"/>
                    <a:pt x="41" y="20"/>
                    <a:pt x="39" y="20"/>
                  </a:cubicBezTo>
                  <a:cubicBezTo>
                    <a:pt x="36" y="20"/>
                    <a:pt x="36" y="20"/>
                    <a:pt x="34" y="20"/>
                  </a:cubicBezTo>
                  <a:cubicBezTo>
                    <a:pt x="34" y="12"/>
                    <a:pt x="34" y="12"/>
                    <a:pt x="34" y="12"/>
                  </a:cubicBezTo>
                  <a:cubicBezTo>
                    <a:pt x="36" y="12"/>
                    <a:pt x="36" y="12"/>
                    <a:pt x="39" y="12"/>
                  </a:cubicBezTo>
                  <a:close/>
                  <a:moveTo>
                    <a:pt x="17" y="37"/>
                  </a:moveTo>
                  <a:cubicBezTo>
                    <a:pt x="25" y="38"/>
                    <a:pt x="25" y="38"/>
                    <a:pt x="25" y="38"/>
                  </a:cubicBezTo>
                  <a:cubicBezTo>
                    <a:pt x="26" y="79"/>
                    <a:pt x="26" y="79"/>
                    <a:pt x="26" y="79"/>
                  </a:cubicBezTo>
                  <a:cubicBezTo>
                    <a:pt x="18" y="77"/>
                    <a:pt x="18" y="77"/>
                    <a:pt x="18" y="77"/>
                  </a:cubicBezTo>
                  <a:cubicBezTo>
                    <a:pt x="17" y="37"/>
                    <a:pt x="17" y="37"/>
                    <a:pt x="17" y="37"/>
                  </a:cubicBezTo>
                  <a:close/>
                  <a:moveTo>
                    <a:pt x="35" y="38"/>
                  </a:moveTo>
                  <a:cubicBezTo>
                    <a:pt x="43" y="38"/>
                    <a:pt x="43" y="38"/>
                    <a:pt x="43" y="38"/>
                  </a:cubicBezTo>
                  <a:cubicBezTo>
                    <a:pt x="43" y="79"/>
                    <a:pt x="43" y="79"/>
                    <a:pt x="43" y="79"/>
                  </a:cubicBezTo>
                  <a:cubicBezTo>
                    <a:pt x="35" y="79"/>
                    <a:pt x="35" y="79"/>
                    <a:pt x="35" y="79"/>
                  </a:cubicBezTo>
                  <a:cubicBezTo>
                    <a:pt x="35" y="38"/>
                    <a:pt x="35" y="38"/>
                    <a:pt x="35" y="38"/>
                  </a:cubicBezTo>
                  <a:close/>
                  <a:moveTo>
                    <a:pt x="61" y="37"/>
                  </a:moveTo>
                  <a:cubicBezTo>
                    <a:pt x="52" y="38"/>
                    <a:pt x="52" y="38"/>
                    <a:pt x="52" y="38"/>
                  </a:cubicBezTo>
                  <a:cubicBezTo>
                    <a:pt x="52" y="79"/>
                    <a:pt x="52" y="79"/>
                    <a:pt x="52" y="79"/>
                  </a:cubicBezTo>
                  <a:cubicBezTo>
                    <a:pt x="59" y="77"/>
                    <a:pt x="59" y="77"/>
                    <a:pt x="59" y="77"/>
                  </a:cubicBezTo>
                  <a:cubicBezTo>
                    <a:pt x="61" y="37"/>
                    <a:pt x="61" y="37"/>
                    <a:pt x="61" y="37"/>
                  </a:cubicBezTo>
                  <a:close/>
                  <a:moveTo>
                    <a:pt x="4" y="30"/>
                  </a:moveTo>
                  <a:cubicBezTo>
                    <a:pt x="7" y="76"/>
                    <a:pt x="7" y="76"/>
                    <a:pt x="7" y="76"/>
                  </a:cubicBezTo>
                  <a:cubicBezTo>
                    <a:pt x="5" y="78"/>
                    <a:pt x="4" y="79"/>
                    <a:pt x="4" y="81"/>
                  </a:cubicBezTo>
                  <a:cubicBezTo>
                    <a:pt x="4" y="86"/>
                    <a:pt x="9" y="89"/>
                    <a:pt x="17" y="91"/>
                  </a:cubicBezTo>
                  <a:cubicBezTo>
                    <a:pt x="22" y="92"/>
                    <a:pt x="30" y="93"/>
                    <a:pt x="39" y="93"/>
                  </a:cubicBezTo>
                  <a:cubicBezTo>
                    <a:pt x="47" y="93"/>
                    <a:pt x="55" y="92"/>
                    <a:pt x="61" y="91"/>
                  </a:cubicBezTo>
                  <a:cubicBezTo>
                    <a:pt x="68" y="89"/>
                    <a:pt x="73" y="86"/>
                    <a:pt x="73" y="81"/>
                  </a:cubicBezTo>
                  <a:cubicBezTo>
                    <a:pt x="73" y="80"/>
                    <a:pt x="72" y="78"/>
                    <a:pt x="71" y="76"/>
                  </a:cubicBezTo>
                  <a:cubicBezTo>
                    <a:pt x="73" y="30"/>
                    <a:pt x="73" y="30"/>
                    <a:pt x="73" y="30"/>
                  </a:cubicBezTo>
                  <a:cubicBezTo>
                    <a:pt x="75" y="28"/>
                    <a:pt x="77" y="26"/>
                    <a:pt x="77" y="23"/>
                  </a:cubicBezTo>
                  <a:cubicBezTo>
                    <a:pt x="77" y="19"/>
                    <a:pt x="72" y="16"/>
                    <a:pt x="64" y="14"/>
                  </a:cubicBezTo>
                  <a:cubicBezTo>
                    <a:pt x="62" y="14"/>
                    <a:pt x="60" y="13"/>
                    <a:pt x="59" y="13"/>
                  </a:cubicBezTo>
                  <a:cubicBezTo>
                    <a:pt x="59" y="22"/>
                    <a:pt x="59" y="22"/>
                    <a:pt x="59" y="22"/>
                  </a:cubicBezTo>
                  <a:cubicBezTo>
                    <a:pt x="60" y="22"/>
                    <a:pt x="61" y="22"/>
                    <a:pt x="62" y="22"/>
                  </a:cubicBezTo>
                  <a:cubicBezTo>
                    <a:pt x="66" y="23"/>
                    <a:pt x="66" y="23"/>
                    <a:pt x="66" y="23"/>
                  </a:cubicBezTo>
                  <a:cubicBezTo>
                    <a:pt x="66" y="24"/>
                    <a:pt x="66" y="24"/>
                    <a:pt x="62" y="24"/>
                  </a:cubicBezTo>
                  <a:cubicBezTo>
                    <a:pt x="56" y="26"/>
                    <a:pt x="48" y="27"/>
                    <a:pt x="39" y="27"/>
                  </a:cubicBezTo>
                  <a:cubicBezTo>
                    <a:pt x="29" y="27"/>
                    <a:pt x="21" y="26"/>
                    <a:pt x="15" y="24"/>
                  </a:cubicBezTo>
                  <a:cubicBezTo>
                    <a:pt x="11" y="24"/>
                    <a:pt x="11" y="24"/>
                    <a:pt x="11" y="23"/>
                  </a:cubicBezTo>
                  <a:cubicBezTo>
                    <a:pt x="11" y="23"/>
                    <a:pt x="11" y="23"/>
                    <a:pt x="15" y="22"/>
                  </a:cubicBezTo>
                  <a:cubicBezTo>
                    <a:pt x="17" y="22"/>
                    <a:pt x="17" y="22"/>
                    <a:pt x="18" y="22"/>
                  </a:cubicBezTo>
                  <a:cubicBezTo>
                    <a:pt x="18" y="13"/>
                    <a:pt x="18" y="13"/>
                    <a:pt x="18" y="13"/>
                  </a:cubicBezTo>
                  <a:cubicBezTo>
                    <a:pt x="16" y="14"/>
                    <a:pt x="15" y="14"/>
                    <a:pt x="14" y="14"/>
                  </a:cubicBezTo>
                  <a:cubicBezTo>
                    <a:pt x="5" y="16"/>
                    <a:pt x="0" y="19"/>
                    <a:pt x="0" y="23"/>
                  </a:cubicBezTo>
                  <a:cubicBezTo>
                    <a:pt x="0" y="26"/>
                    <a:pt x="2" y="28"/>
                    <a:pt x="4" y="30"/>
                  </a:cubicBezTo>
                  <a:close/>
                </a:path>
              </a:pathLst>
            </a:custGeom>
            <a:solidFill>
              <a:schemeClr val="accent2"/>
            </a:solidFill>
            <a:ln w="9525">
              <a:noFill/>
            </a:ln>
          </p:spPr>
          <p:txBody>
            <a:bodyPr/>
            <a:lstStyle/>
            <a:p>
              <a:endParaRPr lang="zh-CN" altLang="en-US"/>
            </a:p>
          </p:txBody>
        </p:sp>
      </p:grpSp>
      <p:sp>
        <p:nvSpPr>
          <p:cNvPr id="2" name="文本框 1"/>
          <p:cNvSpPr txBox="1"/>
          <p:nvPr/>
        </p:nvSpPr>
        <p:spPr>
          <a:xfrm>
            <a:off x="1153795" y="1246505"/>
            <a:ext cx="8260080" cy="3753485"/>
          </a:xfrm>
          <a:prstGeom prst="rect">
            <a:avLst/>
          </a:prstGeom>
          <a:noFill/>
        </p:spPr>
        <p:txBody>
          <a:bodyPr wrap="none" rtlCol="0">
            <a:spAutoFit/>
          </a:bodyPr>
          <a:lstStyle/>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丢失：（1）单册图书丢失，可从应还书日起</a:t>
            </a: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一个月内自行购买相同版本图书（</a:t>
            </a:r>
            <a:r>
              <a:rPr lang="zh-CN" altLang="zh-CN" sz="3600" dirty="0">
                <a:latin typeface="字体管家嘉丽丽" panose="00020600040101010101" charset="-122"/>
                <a:ea typeface="字体管家嘉丽丽" panose="00020600040101010101" charset="-122"/>
                <a:cs typeface="微软雅黑" panose="020B0503020204020204" pitchFamily="34" charset="-122"/>
                <a:sym typeface="+mn-ea"/>
              </a:rPr>
              <a:t>题名、作者、</a:t>
            </a:r>
          </a:p>
          <a:p>
            <a:pPr algn="l"/>
            <a:r>
              <a:rPr lang="zh-CN" altLang="zh-CN" sz="3600" dirty="0">
                <a:latin typeface="字体管家嘉丽丽" panose="00020600040101010101" charset="-122"/>
                <a:ea typeface="字体管家嘉丽丽" panose="00020600040101010101" charset="-122"/>
                <a:cs typeface="微软雅黑" panose="020B0503020204020204" pitchFamily="34" charset="-122"/>
                <a:sym typeface="+mn-ea"/>
              </a:rPr>
              <a:t>出版社相同</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）；无法重购者，按图书出版年限</a:t>
            </a: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及价格处以</a:t>
            </a:r>
            <a:r>
              <a:rPr lang="zh-CN" altLang="zh-CN" sz="3600" dirty="0">
                <a:latin typeface="字体管家嘉丽丽" panose="00020600040101010101" charset="-122"/>
                <a:ea typeface="字体管家嘉丽丽" panose="00020600040101010101" charset="-122"/>
                <a:cs typeface="微软雅黑" panose="020B0503020204020204" pitchFamily="34" charset="-122"/>
                <a:sym typeface="+mn-ea"/>
              </a:rPr>
              <a:t>3-10倍</a:t>
            </a:r>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的罚款。</a:t>
            </a: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（2）整套书定价的多卷书单书丢失，按整套价格</a:t>
            </a:r>
          </a:p>
          <a:p>
            <a:pPr algn="l"/>
            <a:r>
              <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计算赔偿金额。（3）期刊按全年价计算赔偿金额。</a:t>
            </a:r>
          </a:p>
          <a:p>
            <a:pPr algn="l"/>
            <a:endParaRPr lang="zh-CN"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p>
        </p:txBody>
      </p:sp>
      <p:grpSp>
        <p:nvGrpSpPr>
          <p:cNvPr id="4" name="组合 5"/>
          <p:cNvGrpSpPr/>
          <p:nvPr/>
        </p:nvGrpSpPr>
        <p:grpSpPr>
          <a:xfrm>
            <a:off x="709930" y="223520"/>
            <a:ext cx="4152900" cy="987425"/>
            <a:chOff x="1118" y="239"/>
            <a:chExt cx="6540" cy="1555"/>
          </a:xfrm>
        </p:grpSpPr>
        <p:pic>
          <p:nvPicPr>
            <p:cNvPr id="11" name="图片 10"/>
            <p:cNvPicPr>
              <a:picLocks noChangeAspect="1"/>
            </p:cNvPicPr>
            <p:nvPr/>
          </p:nvPicPr>
          <p:blipFill>
            <a:blip r:embed="rId2" cstate="print"/>
            <a:stretch>
              <a:fillRect/>
            </a:stretch>
          </p:blipFill>
          <p:spPr>
            <a:xfrm>
              <a:off x="1118" y="239"/>
              <a:ext cx="6541" cy="1317"/>
            </a:xfrm>
            <a:prstGeom prst="rect">
              <a:avLst/>
            </a:prstGeom>
          </p:spPr>
        </p:pic>
        <p:sp>
          <p:nvSpPr>
            <p:cNvPr id="12" name="文本框 11"/>
            <p:cNvSpPr txBox="1"/>
            <p:nvPr/>
          </p:nvSpPr>
          <p:spPr>
            <a:xfrm>
              <a:off x="1632" y="342"/>
              <a:ext cx="5328" cy="1452"/>
            </a:xfrm>
            <a:prstGeom prst="rect">
              <a:avLst/>
            </a:prstGeom>
            <a:noFill/>
          </p:spPr>
          <p:txBody>
            <a:bodyPr wrap="none" rtlCol="0">
              <a:spAutoFit/>
            </a:bodyPr>
            <a:lstStyle/>
            <a:p>
              <a:pPr algn="l"/>
              <a:r>
                <a:rPr lang="zh-CN" altLang="en-US" sz="3600" dirty="0">
                  <a:solidFill>
                    <a:schemeClr val="accent1"/>
                  </a:solidFill>
                  <a:latin typeface="字体管家嘉丽丽" panose="00020600040101010101" charset="-122"/>
                  <a:ea typeface="字体管家嘉丽丽" panose="00020600040101010101" charset="-122"/>
                  <a:sym typeface="+mn-ea"/>
                </a:rPr>
                <a:t>图书馆服务规定</a:t>
              </a:r>
              <a:endParaRPr lang="zh-CN" altLang="en-US" dirty="0">
                <a:solidFill>
                  <a:srgbClr val="FF0000"/>
                </a:solidFill>
                <a:latin typeface="方正舒体" panose="02010601030101010101" pitchFamily="2" charset="-122"/>
                <a:ea typeface="方正舒体" panose="02010601030101010101" pitchFamily="2" charset="-122"/>
              </a:endParaRPr>
            </a:p>
            <a:p>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a:off x="0" y="1604416"/>
            <a:ext cx="9144000" cy="2686025"/>
          </a:xfrm>
          <a:custGeom>
            <a:avLst/>
            <a:gdLst>
              <a:gd name="connsiteX0" fmla="*/ 0 w 9144000"/>
              <a:gd name="connsiteY0" fmla="*/ 1 h 2686025"/>
              <a:gd name="connsiteX1" fmla="*/ 0 w 9144000"/>
              <a:gd name="connsiteY1" fmla="*/ 1 h 2686025"/>
              <a:gd name="connsiteX2" fmla="*/ 0 w 9144000"/>
              <a:gd name="connsiteY2" fmla="*/ 1251595 h 2686025"/>
              <a:gd name="connsiteX3" fmla="*/ 9144000 w 9144000"/>
              <a:gd name="connsiteY3" fmla="*/ 1251595 h 2686025"/>
              <a:gd name="connsiteX4" fmla="*/ 9144000 w 9144000"/>
              <a:gd name="connsiteY4" fmla="*/ 1434430 h 2686025"/>
              <a:gd name="connsiteX5" fmla="*/ 0 w 9144000"/>
              <a:gd name="connsiteY5" fmla="*/ 1434430 h 2686025"/>
              <a:gd name="connsiteX6" fmla="*/ 0 w 9144000"/>
              <a:gd name="connsiteY6" fmla="*/ 2686025 h 2686025"/>
              <a:gd name="connsiteX7" fmla="*/ 0 w 9144000"/>
              <a:gd name="connsiteY7" fmla="*/ 2686025 h 2686025"/>
              <a:gd name="connsiteX8" fmla="*/ 0 w 9144000"/>
              <a:gd name="connsiteY8" fmla="*/ 0 h 2686025"/>
              <a:gd name="connsiteX9" fmla="*/ 9144000 w 9144000"/>
              <a:gd name="connsiteY9" fmla="*/ 0 h 2686025"/>
              <a:gd name="connsiteX10" fmla="*/ 9144000 w 9144000"/>
              <a:gd name="connsiteY10" fmla="*/ 1 h 2686025"/>
              <a:gd name="connsiteX11" fmla="*/ 0 w 9144000"/>
              <a:gd name="connsiteY11" fmla="*/ 1 h 26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2686025">
                <a:moveTo>
                  <a:pt x="0" y="1"/>
                </a:moveTo>
                <a:lnTo>
                  <a:pt x="0" y="1"/>
                </a:lnTo>
                <a:lnTo>
                  <a:pt x="0" y="1251595"/>
                </a:lnTo>
                <a:lnTo>
                  <a:pt x="9144000" y="1251595"/>
                </a:lnTo>
                <a:lnTo>
                  <a:pt x="9144000" y="1434430"/>
                </a:lnTo>
                <a:lnTo>
                  <a:pt x="0" y="1434430"/>
                </a:lnTo>
                <a:lnTo>
                  <a:pt x="0" y="2686025"/>
                </a:lnTo>
                <a:lnTo>
                  <a:pt x="0" y="2686025"/>
                </a:lnTo>
                <a:close/>
                <a:moveTo>
                  <a:pt x="0" y="0"/>
                </a:moveTo>
                <a:lnTo>
                  <a:pt x="9144000" y="0"/>
                </a:lnTo>
                <a:lnTo>
                  <a:pt x="9144000" y="1"/>
                </a:lnTo>
                <a:lnTo>
                  <a:pt x="0" y="1"/>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534911" y="2059258"/>
            <a:ext cx="7826078" cy="1899901"/>
            <a:chOff x="-285" y="1645"/>
            <a:chExt cx="21161" cy="5135"/>
          </a:xfrm>
        </p:grpSpPr>
        <p:sp>
          <p:nvSpPr>
            <p:cNvPr id="11" name="椭圆 10"/>
            <p:cNvSpPr/>
            <p:nvPr/>
          </p:nvSpPr>
          <p:spPr>
            <a:xfrm>
              <a:off x="317" y="3869"/>
              <a:ext cx="354" cy="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椭圆 19"/>
            <p:cNvSpPr/>
            <p:nvPr/>
          </p:nvSpPr>
          <p:spPr>
            <a:xfrm>
              <a:off x="19570" y="3869"/>
              <a:ext cx="354" cy="3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 name="组合 20"/>
            <p:cNvGrpSpPr/>
            <p:nvPr/>
          </p:nvGrpSpPr>
          <p:grpSpPr>
            <a:xfrm>
              <a:off x="-285" y="1645"/>
              <a:ext cx="1557" cy="1936"/>
              <a:chOff x="-180732" y="1044275"/>
              <a:chExt cx="989012" cy="1229524"/>
            </a:xfrm>
          </p:grpSpPr>
          <p:sp>
            <p:nvSpPr>
              <p:cNvPr id="27" name="等腰三角形 80"/>
              <p:cNvSpPr/>
              <p:nvPr/>
            </p:nvSpPr>
            <p:spPr>
              <a:xfrm flipV="1">
                <a:off x="-180732" y="1044275"/>
                <a:ext cx="989012" cy="1229524"/>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25" name="矩形 24"/>
              <p:cNvSpPr/>
              <p:nvPr/>
            </p:nvSpPr>
            <p:spPr>
              <a:xfrm>
                <a:off x="-35297" y="1044893"/>
                <a:ext cx="698256" cy="790115"/>
              </a:xfrm>
              <a:prstGeom prst="rect">
                <a:avLst/>
              </a:prstGeom>
            </p:spPr>
            <p:txBody>
              <a:bodyPr wrap="square">
                <a:spAutoFit/>
              </a:bodyPr>
              <a:lstStyle/>
              <a:p>
                <a:pPr>
                  <a:spcBef>
                    <a:spcPct val="0"/>
                  </a:spcBef>
                  <a:defRPr/>
                </a:pPr>
                <a:r>
                  <a:rPr lang="en-US" altLang="zh-CN" sz="2400"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1</a:t>
                </a:r>
              </a:p>
            </p:txBody>
          </p:sp>
        </p:grpSp>
        <p:grpSp>
          <p:nvGrpSpPr>
            <p:cNvPr id="6" name="组合 41"/>
            <p:cNvGrpSpPr/>
            <p:nvPr/>
          </p:nvGrpSpPr>
          <p:grpSpPr>
            <a:xfrm>
              <a:off x="18967" y="4843"/>
              <a:ext cx="1910" cy="1936"/>
              <a:chOff x="12044184" y="1052868"/>
              <a:chExt cx="1212630" cy="1229524"/>
            </a:xfrm>
            <a:solidFill>
              <a:schemeClr val="tx2"/>
            </a:solidFill>
          </p:grpSpPr>
          <p:sp>
            <p:nvSpPr>
              <p:cNvPr id="48" name="等腰三角形 80"/>
              <p:cNvSpPr/>
              <p:nvPr/>
            </p:nvSpPr>
            <p:spPr>
              <a:xfrm>
                <a:off x="12044184" y="1052868"/>
                <a:ext cx="989012" cy="1229524"/>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6" name="矩形 45"/>
              <p:cNvSpPr/>
              <p:nvPr/>
            </p:nvSpPr>
            <p:spPr>
              <a:xfrm>
                <a:off x="12215475" y="1236940"/>
                <a:ext cx="1041339" cy="790115"/>
              </a:xfrm>
              <a:prstGeom prst="rect">
                <a:avLst/>
              </a:prstGeom>
              <a:noFill/>
            </p:spPr>
            <p:txBody>
              <a:bodyPr wrap="square">
                <a:spAutoFit/>
              </a:bodyPr>
              <a:lstStyle/>
              <a:p>
                <a:pPr>
                  <a:spcBef>
                    <a:spcPct val="0"/>
                  </a:spcBef>
                  <a:defRPr/>
                </a:pPr>
                <a:r>
                  <a:rPr lang="en-US" altLang="zh-CN" sz="2400"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2</a:t>
                </a:r>
              </a:p>
            </p:txBody>
          </p:sp>
        </p:grpSp>
      </p:grpSp>
      <p:sp>
        <p:nvSpPr>
          <p:cNvPr id="3" name="文本框 2"/>
          <p:cNvSpPr txBox="1"/>
          <p:nvPr/>
        </p:nvSpPr>
        <p:spPr>
          <a:xfrm>
            <a:off x="1203960" y="899160"/>
            <a:ext cx="6863080" cy="1876425"/>
          </a:xfrm>
          <a:prstGeom prst="rect">
            <a:avLst/>
          </a:prstGeom>
          <a:noFill/>
        </p:spPr>
        <p:txBody>
          <a:bodyPr wrap="square" rtlCol="0">
            <a:spAutoFit/>
          </a:bodyPr>
          <a:lstStyle/>
          <a:p>
            <a:pPr algn="l"/>
            <a:r>
              <a:rPr lang="zh-CN" altLang="en-US" sz="3200" dirty="0">
                <a:solidFill>
                  <a:schemeClr val="tx1"/>
                </a:solidFill>
                <a:latin typeface="字体管家嘉丽丽" panose="00020600040101010101" charset="-122"/>
                <a:ea typeface="字体管家嘉丽丽" panose="00020600040101010101" charset="-122"/>
                <a:cs typeface="微软雅黑" panose="020B0503020204020204" pitchFamily="34" charset="-122"/>
                <a:sym typeface="+mn-ea"/>
              </a:rPr>
              <a:t>使用</a:t>
            </a:r>
            <a:r>
              <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读者不能使用他人的一卡通或借阅证借书，发现违者扣证</a:t>
            </a:r>
            <a:r>
              <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天；凡使用他人借阅证借书而又不能说明证件来源者，作偷书处理，并视情节轻重予以治安处罚。</a:t>
            </a:r>
          </a:p>
        </p:txBody>
      </p:sp>
      <p:grpSp>
        <p:nvGrpSpPr>
          <p:cNvPr id="7" name="组合 58"/>
          <p:cNvGrpSpPr/>
          <p:nvPr/>
        </p:nvGrpSpPr>
        <p:grpSpPr>
          <a:xfrm>
            <a:off x="709930" y="80010"/>
            <a:ext cx="7901305" cy="835660"/>
            <a:chOff x="1118" y="126"/>
            <a:chExt cx="12443" cy="1316"/>
          </a:xfrm>
        </p:grpSpPr>
        <p:pic>
          <p:nvPicPr>
            <p:cNvPr id="57" name="图片 56"/>
            <p:cNvPicPr>
              <a:picLocks noChangeAspect="1"/>
            </p:cNvPicPr>
            <p:nvPr/>
          </p:nvPicPr>
          <p:blipFill>
            <a:blip r:embed="rId3" cstate="print"/>
            <a:stretch>
              <a:fillRect/>
            </a:stretch>
          </p:blipFill>
          <p:spPr>
            <a:xfrm>
              <a:off x="1118" y="126"/>
              <a:ext cx="9332" cy="1317"/>
            </a:xfrm>
            <a:prstGeom prst="rect">
              <a:avLst/>
            </a:prstGeom>
          </p:spPr>
        </p:pic>
        <p:sp>
          <p:nvSpPr>
            <p:cNvPr id="4" name="文本框 3"/>
            <p:cNvSpPr txBox="1"/>
            <p:nvPr/>
          </p:nvSpPr>
          <p:spPr>
            <a:xfrm>
              <a:off x="1851" y="342"/>
              <a:ext cx="11710" cy="1016"/>
            </a:xfrm>
            <a:prstGeom prst="rect">
              <a:avLst/>
            </a:prstGeom>
            <a:noFill/>
          </p:spPr>
          <p:txBody>
            <a:bodyPr wrap="square" rtlCol="0">
              <a:spAutoFit/>
            </a:bodyPr>
            <a:lstStyle/>
            <a:p>
              <a:pPr algn="l"/>
              <a:r>
                <a:rPr lang="zh-CN" altLang="en-US" sz="3600" dirty="0">
                  <a:solidFill>
                    <a:schemeClr val="accent1"/>
                  </a:solidFill>
                  <a:latin typeface="字体管家嘉丽丽" panose="00020600040101010101" charset="-122"/>
                  <a:ea typeface="字体管家嘉丽丽" panose="00020600040101010101" charset="-122"/>
                  <a:sym typeface="+mn-ea"/>
                </a:rPr>
                <a:t>借书证管理规定（要点）</a:t>
              </a:r>
            </a:p>
          </p:txBody>
        </p:sp>
      </p:grpSp>
      <p:sp>
        <p:nvSpPr>
          <p:cNvPr id="58" name="文本框 57"/>
          <p:cNvSpPr txBox="1"/>
          <p:nvPr/>
        </p:nvSpPr>
        <p:spPr>
          <a:xfrm>
            <a:off x="278130" y="2939415"/>
            <a:ext cx="9072880" cy="1445260"/>
          </a:xfrm>
          <a:prstGeom prst="rect">
            <a:avLst/>
          </a:prstGeom>
          <a:noFill/>
        </p:spPr>
        <p:txBody>
          <a:bodyPr wrap="none" rtlCol="0">
            <a:spAutoFit/>
          </a:bodyPr>
          <a:lstStyle/>
          <a:p>
            <a:pPr algn="l"/>
            <a:r>
              <a:rPr lang="zh-CN" altLang="en-US" sz="3200" dirty="0">
                <a:latin typeface="字体管家嘉丽丽" panose="00020600040101010101" charset="-122"/>
                <a:ea typeface="字体管家嘉丽丽" panose="00020600040101010101" charset="-122"/>
                <a:cs typeface="微软雅黑" panose="020B0503020204020204" pitchFamily="34" charset="-122"/>
                <a:sym typeface="+mn-ea"/>
              </a:rPr>
              <a:t>遗失</a:t>
            </a:r>
            <a:r>
              <a:rPr lang="zh-CN" altLang="en-US" sz="2800" dirty="0">
                <a:solidFill>
                  <a:schemeClr val="accent1"/>
                </a:solidFill>
                <a:latin typeface="微软雅黑" panose="020B0503020204020204" pitchFamily="34" charset="-122"/>
                <a:ea typeface="微软雅黑" panose="020B0503020204020204" pitchFamily="34" charset="-122"/>
                <a:sym typeface="+mn-ea"/>
              </a:rPr>
              <a:t>：</a:t>
            </a:r>
            <a:r>
              <a:rPr lang="zh-CN" altLang="en-US" sz="2800" dirty="0">
                <a:solidFill>
                  <a:srgbClr val="FF0000"/>
                </a:solidFill>
                <a:latin typeface="微软雅黑" panose="020B0503020204020204" pitchFamily="34" charset="-122"/>
                <a:ea typeface="微软雅黑" panose="020B0503020204020204" pitchFamily="34" charset="-122"/>
                <a:sym typeface="+mn-ea"/>
              </a:rPr>
              <a:t>读者遗失一卡</a:t>
            </a:r>
            <a:r>
              <a:rPr lang="zh-CN" altLang="en-US" sz="2800" dirty="0" smtClean="0">
                <a:solidFill>
                  <a:srgbClr val="FF0000"/>
                </a:solidFill>
                <a:latin typeface="微软雅黑" panose="020B0503020204020204" pitchFamily="34" charset="-122"/>
                <a:ea typeface="微软雅黑" panose="020B0503020204020204" pitchFamily="34" charset="-122"/>
                <a:sym typeface="+mn-ea"/>
              </a:rPr>
              <a:t>通，</a:t>
            </a:r>
            <a:r>
              <a:rPr lang="zh-CN" altLang="en-US" sz="2800" dirty="0">
                <a:solidFill>
                  <a:srgbClr val="FF0000"/>
                </a:solidFill>
                <a:latin typeface="微软雅黑" panose="020B0503020204020204" pitchFamily="34" charset="-122"/>
                <a:ea typeface="微软雅黑" panose="020B0503020204020204" pitchFamily="34" charset="-122"/>
                <a:sym typeface="+mn-ea"/>
              </a:rPr>
              <a:t>应立</a:t>
            </a:r>
            <a:r>
              <a:rPr lang="zh-CN" altLang="en-US" sz="2800" dirty="0" smtClean="0">
                <a:solidFill>
                  <a:srgbClr val="FF0000"/>
                </a:solidFill>
                <a:latin typeface="微软雅黑" panose="020B0503020204020204" pitchFamily="34" charset="-122"/>
                <a:ea typeface="微软雅黑" panose="020B0503020204020204" pitchFamily="34" charset="-122"/>
                <a:sym typeface="+mn-ea"/>
              </a:rPr>
              <a:t>即到一卡通中心挂失，</a:t>
            </a:r>
          </a:p>
          <a:p>
            <a:pPr algn="l"/>
            <a:r>
              <a:rPr lang="zh-CN" altLang="en-US" sz="2800" dirty="0" smtClean="0">
                <a:solidFill>
                  <a:srgbClr val="FF0000"/>
                </a:solidFill>
                <a:latin typeface="微软雅黑" panose="020B0503020204020204" pitchFamily="34" charset="-122"/>
                <a:ea typeface="微软雅黑" panose="020B0503020204020204" pitchFamily="34" charset="-122"/>
                <a:sym typeface="+mn-ea"/>
              </a:rPr>
              <a:t>并需利用</a:t>
            </a:r>
            <a:r>
              <a:rPr lang="en-US" altLang="zh-CN" sz="2800" dirty="0" smtClean="0">
                <a:solidFill>
                  <a:srgbClr val="FF0000"/>
                </a:solidFill>
                <a:latin typeface="微软雅黑" panose="020B0503020204020204" pitchFamily="34" charset="-122"/>
                <a:ea typeface="微软雅黑" panose="020B0503020204020204" pitchFamily="34" charset="-122"/>
                <a:sym typeface="+mn-ea"/>
              </a:rPr>
              <a:t>“</a:t>
            </a:r>
            <a:r>
              <a:rPr lang="zh-CN" altLang="en-US" sz="2800" dirty="0" smtClean="0">
                <a:solidFill>
                  <a:srgbClr val="FF0000"/>
                </a:solidFill>
                <a:latin typeface="微软雅黑" panose="020B0503020204020204" pitchFamily="34" charset="-122"/>
                <a:ea typeface="微软雅黑" panose="020B0503020204020204" pitchFamily="34" charset="-122"/>
                <a:sym typeface="+mn-ea"/>
              </a:rPr>
              <a:t>我的图书馆</a:t>
            </a:r>
            <a:r>
              <a:rPr lang="en-US" altLang="zh-CN" sz="2800" dirty="0" smtClean="0">
                <a:solidFill>
                  <a:srgbClr val="FF0000"/>
                </a:solidFill>
                <a:latin typeface="微软雅黑" panose="020B0503020204020204" pitchFamily="34" charset="-122"/>
                <a:ea typeface="微软雅黑" panose="020B0503020204020204" pitchFamily="34" charset="-122"/>
                <a:sym typeface="+mn-ea"/>
              </a:rPr>
              <a:t>”</a:t>
            </a:r>
            <a:r>
              <a:rPr lang="zh-CN" altLang="en-US" sz="2800" dirty="0" smtClean="0">
                <a:solidFill>
                  <a:srgbClr val="FF0000"/>
                </a:solidFill>
                <a:latin typeface="微软雅黑" panose="020B0503020204020204" pitchFamily="34" charset="-122"/>
                <a:ea typeface="微软雅黑" panose="020B0503020204020204" pitchFamily="34" charset="-122"/>
                <a:sym typeface="+mn-ea"/>
              </a:rPr>
              <a:t>进行挂失，锁定图书借阅功能。</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挂失前的一切借阅记录，由原证件权</a:t>
            </a:r>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属人</a:t>
            </a:r>
            <a:r>
              <a:rPr lang="zh-CN" altLang="en-US" sz="2800" dirty="0">
                <a:solidFill>
                  <a:schemeClr val="accent1"/>
                </a:solidFill>
                <a:latin typeface="微软雅黑" panose="020B0503020204020204" pitchFamily="34" charset="-122"/>
                <a:ea typeface="微软雅黑" panose="020B0503020204020204" pitchFamily="34" charset="-122"/>
                <a:sym typeface="+mn-ea"/>
              </a:rPr>
              <a:t>负责</a:t>
            </a:r>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a:t>
            </a:r>
            <a:endParaRPr lang="zh-CN" altLang="en-US" sz="2800" dirty="0">
              <a:ea typeface="宋体" panose="02010600030101010101" pitchFamily="2" charset="-122"/>
              <a:sym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等腰三角形 80"/>
          <p:cNvSpPr/>
          <p:nvPr/>
        </p:nvSpPr>
        <p:spPr>
          <a:xfrm>
            <a:off x="6642735" y="3098800"/>
            <a:ext cx="577215" cy="715645"/>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文本框 2"/>
          <p:cNvSpPr txBox="1"/>
          <p:nvPr/>
        </p:nvSpPr>
        <p:spPr>
          <a:xfrm>
            <a:off x="264160" y="1066165"/>
            <a:ext cx="8717280" cy="1383665"/>
          </a:xfrm>
          <a:prstGeom prst="rect">
            <a:avLst/>
          </a:prstGeom>
          <a:noFill/>
        </p:spPr>
        <p:txBody>
          <a:bodyPr wrap="non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补办：遗失一卡通的读者，领到新的一卡通后</a:t>
            </a:r>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，即可使</a:t>
            </a:r>
            <a:endParaRPr lang="en-US" altLang="zh-CN" sz="2800" dirty="0" smtClean="0">
              <a:solidFill>
                <a:schemeClr val="accent1"/>
              </a:solidFill>
              <a:latin typeface="微软雅黑" panose="020B0503020204020204" pitchFamily="34" charset="-122"/>
              <a:ea typeface="微软雅黑" panose="020B0503020204020204" pitchFamily="34" charset="-122"/>
              <a:sym typeface="+mn-ea"/>
            </a:endParaRPr>
          </a:p>
          <a:p>
            <a:pPr algn="l"/>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用。如果有问题，可到图</a:t>
            </a:r>
            <a:r>
              <a:rPr lang="zh-CN" altLang="en-US" sz="2800" dirty="0">
                <a:solidFill>
                  <a:schemeClr val="accent1"/>
                </a:solidFill>
                <a:latin typeface="微软雅黑" panose="020B0503020204020204" pitchFamily="34" charset="-122"/>
                <a:ea typeface="微软雅黑" panose="020B0503020204020204" pitchFamily="34" charset="-122"/>
                <a:sym typeface="+mn-ea"/>
              </a:rPr>
              <a:t>书馆二楼流通阅览部办理</a:t>
            </a:r>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开</a:t>
            </a:r>
            <a:endParaRPr lang="en-US" altLang="zh-CN" sz="2800" dirty="0" smtClean="0">
              <a:solidFill>
                <a:schemeClr val="accent1"/>
              </a:solidFill>
              <a:latin typeface="微软雅黑" panose="020B0503020204020204" pitchFamily="34" charset="-122"/>
              <a:ea typeface="微软雅黑" panose="020B0503020204020204" pitchFamily="34" charset="-122"/>
              <a:sym typeface="+mn-ea"/>
            </a:endParaRPr>
          </a:p>
          <a:p>
            <a:pPr algn="l"/>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通</a:t>
            </a:r>
            <a:r>
              <a:rPr lang="zh-CN" altLang="en-US" sz="2800" dirty="0">
                <a:solidFill>
                  <a:schemeClr val="accent1"/>
                </a:solidFill>
                <a:latin typeface="微软雅黑" panose="020B0503020204020204" pitchFamily="34" charset="-122"/>
                <a:ea typeface="微软雅黑" panose="020B0503020204020204" pitchFamily="34" charset="-122"/>
                <a:sym typeface="+mn-ea"/>
              </a:rPr>
              <a:t>手续</a:t>
            </a:r>
            <a:r>
              <a:rPr lang="zh-CN" altLang="en-US" sz="2800" dirty="0" smtClean="0">
                <a:solidFill>
                  <a:schemeClr val="accent1"/>
                </a:solidFill>
                <a:latin typeface="微软雅黑" panose="020B0503020204020204" pitchFamily="34" charset="-122"/>
                <a:ea typeface="微软雅黑" panose="020B0503020204020204" pitchFamily="34" charset="-122"/>
                <a:sym typeface="+mn-ea"/>
              </a:rPr>
              <a:t>。</a:t>
            </a:r>
            <a:endParaRPr lang="en-US" altLang="zh-CN" sz="2800" dirty="0" smtClean="0">
              <a:solidFill>
                <a:schemeClr val="accent1"/>
              </a:solidFill>
              <a:latin typeface="微软雅黑" panose="020B0503020204020204" pitchFamily="34" charset="-122"/>
              <a:ea typeface="微软雅黑" panose="020B0503020204020204" pitchFamily="34" charset="-122"/>
              <a:sym typeface="+mn-ea"/>
            </a:endParaRPr>
          </a:p>
        </p:txBody>
      </p:sp>
      <p:grpSp>
        <p:nvGrpSpPr>
          <p:cNvPr id="2" name="组合 6"/>
          <p:cNvGrpSpPr/>
          <p:nvPr/>
        </p:nvGrpSpPr>
        <p:grpSpPr>
          <a:xfrm>
            <a:off x="16510" y="1173480"/>
            <a:ext cx="9144000" cy="2686025"/>
            <a:chOff x="0" y="944"/>
            <a:chExt cx="14400" cy="4230"/>
          </a:xfrm>
        </p:grpSpPr>
        <p:grpSp>
          <p:nvGrpSpPr>
            <p:cNvPr id="4" name="组合 5"/>
            <p:cNvGrpSpPr/>
            <p:nvPr/>
          </p:nvGrpSpPr>
          <p:grpSpPr>
            <a:xfrm>
              <a:off x="0" y="944"/>
              <a:ext cx="14400" cy="4230"/>
              <a:chOff x="0" y="944"/>
              <a:chExt cx="14400" cy="4230"/>
            </a:xfrm>
          </p:grpSpPr>
          <p:sp>
            <p:nvSpPr>
              <p:cNvPr id="8" name="任意多边形 7"/>
              <p:cNvSpPr/>
              <p:nvPr/>
            </p:nvSpPr>
            <p:spPr>
              <a:xfrm>
                <a:off x="0" y="944"/>
                <a:ext cx="14400" cy="4230"/>
              </a:xfrm>
              <a:custGeom>
                <a:avLst/>
                <a:gdLst>
                  <a:gd name="connsiteX0" fmla="*/ 0 w 9144000"/>
                  <a:gd name="connsiteY0" fmla="*/ 1 h 2686025"/>
                  <a:gd name="connsiteX1" fmla="*/ 0 w 9144000"/>
                  <a:gd name="connsiteY1" fmla="*/ 1 h 2686025"/>
                  <a:gd name="connsiteX2" fmla="*/ 0 w 9144000"/>
                  <a:gd name="connsiteY2" fmla="*/ 1251595 h 2686025"/>
                  <a:gd name="connsiteX3" fmla="*/ 9144000 w 9144000"/>
                  <a:gd name="connsiteY3" fmla="*/ 1251595 h 2686025"/>
                  <a:gd name="connsiteX4" fmla="*/ 9144000 w 9144000"/>
                  <a:gd name="connsiteY4" fmla="*/ 1434430 h 2686025"/>
                  <a:gd name="connsiteX5" fmla="*/ 0 w 9144000"/>
                  <a:gd name="connsiteY5" fmla="*/ 1434430 h 2686025"/>
                  <a:gd name="connsiteX6" fmla="*/ 0 w 9144000"/>
                  <a:gd name="connsiteY6" fmla="*/ 2686025 h 2686025"/>
                  <a:gd name="connsiteX7" fmla="*/ 0 w 9144000"/>
                  <a:gd name="connsiteY7" fmla="*/ 2686025 h 2686025"/>
                  <a:gd name="connsiteX8" fmla="*/ 0 w 9144000"/>
                  <a:gd name="connsiteY8" fmla="*/ 0 h 2686025"/>
                  <a:gd name="connsiteX9" fmla="*/ 9144000 w 9144000"/>
                  <a:gd name="connsiteY9" fmla="*/ 0 h 2686025"/>
                  <a:gd name="connsiteX10" fmla="*/ 9144000 w 9144000"/>
                  <a:gd name="connsiteY10" fmla="*/ 1 h 2686025"/>
                  <a:gd name="connsiteX11" fmla="*/ 0 w 9144000"/>
                  <a:gd name="connsiteY11" fmla="*/ 1 h 26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2686025">
                    <a:moveTo>
                      <a:pt x="0" y="1"/>
                    </a:moveTo>
                    <a:lnTo>
                      <a:pt x="0" y="1"/>
                    </a:lnTo>
                    <a:lnTo>
                      <a:pt x="0" y="1251595"/>
                    </a:lnTo>
                    <a:lnTo>
                      <a:pt x="9144000" y="1251595"/>
                    </a:lnTo>
                    <a:lnTo>
                      <a:pt x="9144000" y="1434430"/>
                    </a:lnTo>
                    <a:lnTo>
                      <a:pt x="0" y="1434430"/>
                    </a:lnTo>
                    <a:lnTo>
                      <a:pt x="0" y="2686025"/>
                    </a:lnTo>
                    <a:lnTo>
                      <a:pt x="0" y="2686025"/>
                    </a:lnTo>
                    <a:close/>
                    <a:moveTo>
                      <a:pt x="0" y="0"/>
                    </a:moveTo>
                    <a:lnTo>
                      <a:pt x="9144000" y="0"/>
                    </a:lnTo>
                    <a:lnTo>
                      <a:pt x="9144000" y="1"/>
                    </a:lnTo>
                    <a:lnTo>
                      <a:pt x="0" y="1"/>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a:latin typeface="微软雅黑" panose="020B0503020204020204" pitchFamily="34" charset="-122"/>
                    <a:ea typeface="微软雅黑" panose="020B0503020204020204" pitchFamily="34" charset="-122"/>
                  </a:rPr>
                  <a:t> </a:t>
                </a:r>
              </a:p>
            </p:txBody>
          </p:sp>
          <p:grpSp>
            <p:nvGrpSpPr>
              <p:cNvPr id="6" name="组合 1"/>
              <p:cNvGrpSpPr/>
              <p:nvPr/>
            </p:nvGrpSpPr>
            <p:grpSpPr>
              <a:xfrm>
                <a:off x="13322" y="1629"/>
                <a:ext cx="907" cy="1515"/>
                <a:chOff x="26816" y="41"/>
                <a:chExt cx="1558" cy="2600"/>
              </a:xfrm>
            </p:grpSpPr>
            <p:sp>
              <p:nvSpPr>
                <p:cNvPr id="16" name="椭圆 15"/>
                <p:cNvSpPr/>
                <p:nvPr/>
              </p:nvSpPr>
              <p:spPr>
                <a:xfrm>
                  <a:off x="27440" y="2349"/>
                  <a:ext cx="292" cy="2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等腰三角形 80"/>
                <p:cNvSpPr/>
                <p:nvPr/>
              </p:nvSpPr>
              <p:spPr>
                <a:xfrm flipV="1">
                  <a:off x="26816" y="41"/>
                  <a:ext cx="1558" cy="193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grpSp>
        </p:grpSp>
        <p:sp>
          <p:nvSpPr>
            <p:cNvPr id="5" name="文本框 4"/>
            <p:cNvSpPr txBox="1"/>
            <p:nvPr/>
          </p:nvSpPr>
          <p:spPr>
            <a:xfrm>
              <a:off x="13517" y="1757"/>
              <a:ext cx="569" cy="725"/>
            </a:xfrm>
            <a:prstGeom prst="rect">
              <a:avLst/>
            </a:prstGeom>
            <a:noFill/>
          </p:spPr>
          <p:txBody>
            <a:bodyPr wrap="none" rtlCol="0">
              <a:spAutoFit/>
            </a:bodyPr>
            <a:lstStyle/>
            <a:p>
              <a:r>
                <a:rPr lang="en-US" altLang="zh-CN" sz="2400">
                  <a:solidFill>
                    <a:schemeClr val="accent2"/>
                  </a:solidFill>
                  <a:latin typeface="微软雅黑" panose="020B0503020204020204" pitchFamily="34" charset="-122"/>
                  <a:ea typeface="微软雅黑" panose="020B0503020204020204" pitchFamily="34" charset="-122"/>
                </a:rPr>
                <a:t>3</a:t>
              </a:r>
            </a:p>
          </p:txBody>
        </p:sp>
      </p:grpSp>
      <p:grpSp>
        <p:nvGrpSpPr>
          <p:cNvPr id="7" name="组合 58"/>
          <p:cNvGrpSpPr/>
          <p:nvPr/>
        </p:nvGrpSpPr>
        <p:grpSpPr>
          <a:xfrm>
            <a:off x="709930" y="80010"/>
            <a:ext cx="7901305" cy="835660"/>
            <a:chOff x="1118" y="126"/>
            <a:chExt cx="12443" cy="1316"/>
          </a:xfrm>
        </p:grpSpPr>
        <p:pic>
          <p:nvPicPr>
            <p:cNvPr id="57" name="图片 56"/>
            <p:cNvPicPr>
              <a:picLocks noChangeAspect="1"/>
            </p:cNvPicPr>
            <p:nvPr/>
          </p:nvPicPr>
          <p:blipFill>
            <a:blip r:embed="rId2" cstate="print"/>
            <a:stretch>
              <a:fillRect/>
            </a:stretch>
          </p:blipFill>
          <p:spPr>
            <a:xfrm>
              <a:off x="1118" y="126"/>
              <a:ext cx="9332" cy="1317"/>
            </a:xfrm>
            <a:prstGeom prst="rect">
              <a:avLst/>
            </a:prstGeom>
          </p:spPr>
        </p:pic>
        <p:sp>
          <p:nvSpPr>
            <p:cNvPr id="23" name="文本框 22"/>
            <p:cNvSpPr txBox="1"/>
            <p:nvPr/>
          </p:nvSpPr>
          <p:spPr>
            <a:xfrm>
              <a:off x="1851" y="342"/>
              <a:ext cx="11710" cy="1016"/>
            </a:xfrm>
            <a:prstGeom prst="rect">
              <a:avLst/>
            </a:prstGeom>
            <a:noFill/>
          </p:spPr>
          <p:txBody>
            <a:bodyPr wrap="square" rtlCol="0">
              <a:spAutoFit/>
            </a:bodyPr>
            <a:lstStyle/>
            <a:p>
              <a:pPr algn="l"/>
              <a:r>
                <a:rPr lang="zh-CN" altLang="en-US" sz="3600" dirty="0">
                  <a:solidFill>
                    <a:schemeClr val="accent1"/>
                  </a:solidFill>
                  <a:latin typeface="字体管家嘉丽丽" panose="00020600040101010101" charset="-122"/>
                  <a:ea typeface="字体管家嘉丽丽" panose="00020600040101010101" charset="-122"/>
                  <a:sym typeface="+mn-ea"/>
                </a:rPr>
                <a:t>借书证管理规定（要点）</a:t>
              </a:r>
            </a:p>
          </p:txBody>
        </p:sp>
      </p:grpSp>
      <p:sp>
        <p:nvSpPr>
          <p:cNvPr id="24" name="矩形 23"/>
          <p:cNvSpPr/>
          <p:nvPr/>
        </p:nvSpPr>
        <p:spPr>
          <a:xfrm>
            <a:off x="6739373" y="3301303"/>
            <a:ext cx="312327" cy="460375"/>
          </a:xfrm>
          <a:prstGeom prst="rect">
            <a:avLst/>
          </a:prstGeom>
          <a:noFill/>
        </p:spPr>
        <p:txBody>
          <a:bodyPr wrap="square">
            <a:spAutoFit/>
          </a:bodyPr>
          <a:lstStyle/>
          <a:p>
            <a:pPr>
              <a:spcBef>
                <a:spcPct val="0"/>
              </a:spcBef>
              <a:defRPr/>
            </a:pPr>
            <a:r>
              <a:rPr lang="en-US" altLang="zh-CN" sz="2400"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4</a:t>
            </a:r>
          </a:p>
        </p:txBody>
      </p:sp>
      <p:sp>
        <p:nvSpPr>
          <p:cNvPr id="31" name="椭圆 30"/>
          <p:cNvSpPr/>
          <p:nvPr/>
        </p:nvSpPr>
        <p:spPr>
          <a:xfrm>
            <a:off x="6877820" y="2821602"/>
            <a:ext cx="108001" cy="1080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文本框 36"/>
          <p:cNvSpPr txBox="1"/>
          <p:nvPr/>
        </p:nvSpPr>
        <p:spPr>
          <a:xfrm>
            <a:off x="838200" y="2524760"/>
            <a:ext cx="6204585" cy="2676525"/>
          </a:xfrm>
          <a:prstGeom prst="rect">
            <a:avLst/>
          </a:prstGeom>
          <a:noFill/>
        </p:spPr>
        <p:txBody>
          <a:bodyPr wrap="square" rtlCol="0" anchor="t">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注销：</a:t>
            </a:r>
            <a:r>
              <a:rPr lang="zh-CN" altLang="zh-CN" sz="2800" dirty="0">
                <a:solidFill>
                  <a:schemeClr val="accent1"/>
                </a:solidFill>
                <a:latin typeface="微软雅黑" panose="020B0503020204020204" pitchFamily="34" charset="-122"/>
                <a:ea typeface="微软雅黑" panose="020B0503020204020204" pitchFamily="34" charset="-122"/>
                <a:sym typeface="+mn-ea"/>
              </a:rPr>
              <a:t>本校师生（包括成教学生）离校时必须到图书馆还清所借书刊资料，并交清所欠罚款后方可注销借阅证，</a:t>
            </a:r>
          </a:p>
          <a:p>
            <a:pPr algn="l"/>
            <a:r>
              <a:rPr lang="zh-CN" altLang="zh-CN" sz="2800" dirty="0">
                <a:solidFill>
                  <a:schemeClr val="accent1"/>
                </a:solidFill>
                <a:latin typeface="微软雅黑" panose="020B0503020204020204" pitchFamily="34" charset="-122"/>
                <a:ea typeface="微软雅黑" panose="020B0503020204020204" pitchFamily="34" charset="-122"/>
                <a:sym typeface="+mn-ea"/>
              </a:rPr>
              <a:t>并在网上办理自助离校手续。特殊情况的读者需凭离校通知单到图书馆读者服务部办公室方能离校手续。</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a:off x="0" y="1794916"/>
            <a:ext cx="9144000" cy="2686025"/>
          </a:xfrm>
          <a:custGeom>
            <a:avLst/>
            <a:gdLst>
              <a:gd name="connsiteX0" fmla="*/ 0 w 9144000"/>
              <a:gd name="connsiteY0" fmla="*/ 1 h 2686025"/>
              <a:gd name="connsiteX1" fmla="*/ 0 w 9144000"/>
              <a:gd name="connsiteY1" fmla="*/ 1 h 2686025"/>
              <a:gd name="connsiteX2" fmla="*/ 0 w 9144000"/>
              <a:gd name="connsiteY2" fmla="*/ 1251595 h 2686025"/>
              <a:gd name="connsiteX3" fmla="*/ 9144000 w 9144000"/>
              <a:gd name="connsiteY3" fmla="*/ 1251595 h 2686025"/>
              <a:gd name="connsiteX4" fmla="*/ 9144000 w 9144000"/>
              <a:gd name="connsiteY4" fmla="*/ 1434430 h 2686025"/>
              <a:gd name="connsiteX5" fmla="*/ 0 w 9144000"/>
              <a:gd name="connsiteY5" fmla="*/ 1434430 h 2686025"/>
              <a:gd name="connsiteX6" fmla="*/ 0 w 9144000"/>
              <a:gd name="connsiteY6" fmla="*/ 2686025 h 2686025"/>
              <a:gd name="connsiteX7" fmla="*/ 0 w 9144000"/>
              <a:gd name="connsiteY7" fmla="*/ 2686025 h 2686025"/>
              <a:gd name="connsiteX8" fmla="*/ 0 w 9144000"/>
              <a:gd name="connsiteY8" fmla="*/ 0 h 2686025"/>
              <a:gd name="connsiteX9" fmla="*/ 9144000 w 9144000"/>
              <a:gd name="connsiteY9" fmla="*/ 0 h 2686025"/>
              <a:gd name="connsiteX10" fmla="*/ 9144000 w 9144000"/>
              <a:gd name="connsiteY10" fmla="*/ 1 h 2686025"/>
              <a:gd name="connsiteX11" fmla="*/ 0 w 9144000"/>
              <a:gd name="connsiteY11" fmla="*/ 1 h 26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2686025">
                <a:moveTo>
                  <a:pt x="0" y="1"/>
                </a:moveTo>
                <a:lnTo>
                  <a:pt x="0" y="1"/>
                </a:lnTo>
                <a:lnTo>
                  <a:pt x="0" y="1251595"/>
                </a:lnTo>
                <a:lnTo>
                  <a:pt x="9144000" y="1251595"/>
                </a:lnTo>
                <a:lnTo>
                  <a:pt x="9144000" y="1434430"/>
                </a:lnTo>
                <a:lnTo>
                  <a:pt x="0" y="1434430"/>
                </a:lnTo>
                <a:lnTo>
                  <a:pt x="0" y="2686025"/>
                </a:lnTo>
                <a:lnTo>
                  <a:pt x="0" y="2686025"/>
                </a:lnTo>
                <a:close/>
                <a:moveTo>
                  <a:pt x="0" y="0"/>
                </a:moveTo>
                <a:lnTo>
                  <a:pt x="9144000" y="0"/>
                </a:lnTo>
                <a:lnTo>
                  <a:pt x="9144000" y="1"/>
                </a:lnTo>
                <a:lnTo>
                  <a:pt x="0" y="1"/>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a:latin typeface="微软雅黑" panose="020B0503020204020204" pitchFamily="34" charset="-122"/>
                <a:ea typeface="微软雅黑" panose="020B0503020204020204" pitchFamily="34" charset="-122"/>
              </a:rPr>
              <a:t> </a:t>
            </a:r>
          </a:p>
        </p:txBody>
      </p:sp>
      <p:grpSp>
        <p:nvGrpSpPr>
          <p:cNvPr id="2" name="组合 1"/>
          <p:cNvGrpSpPr/>
          <p:nvPr/>
        </p:nvGrpSpPr>
        <p:grpSpPr>
          <a:xfrm>
            <a:off x="1854073" y="2254768"/>
            <a:ext cx="2525447" cy="2255619"/>
            <a:chOff x="5207" y="1593"/>
            <a:chExt cx="6829" cy="6096"/>
          </a:xfrm>
        </p:grpSpPr>
        <p:sp>
          <p:nvSpPr>
            <p:cNvPr id="16" name="椭圆 15"/>
            <p:cNvSpPr/>
            <p:nvPr/>
          </p:nvSpPr>
          <p:spPr>
            <a:xfrm>
              <a:off x="6667" y="3834"/>
              <a:ext cx="292" cy="2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椭圆 18"/>
            <p:cNvSpPr/>
            <p:nvPr/>
          </p:nvSpPr>
          <p:spPr>
            <a:xfrm>
              <a:off x="11110" y="3834"/>
              <a:ext cx="292" cy="2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矩形 31"/>
            <p:cNvSpPr/>
            <p:nvPr/>
          </p:nvSpPr>
          <p:spPr>
            <a:xfrm flipV="1">
              <a:off x="5207" y="6445"/>
              <a:ext cx="1114" cy="1244"/>
            </a:xfrm>
            <a:prstGeom prst="rect">
              <a:avLst/>
            </a:prstGeom>
            <a:noFill/>
          </p:spPr>
          <p:txBody>
            <a:bodyPr wrap="square">
              <a:spAutoFit/>
            </a:bodyPr>
            <a:lstStyle/>
            <a:p>
              <a:pPr>
                <a:spcBef>
                  <a:spcPct val="0"/>
                </a:spcBef>
                <a:defRPr/>
              </a:pPr>
              <a:r>
                <a:rPr lang="en-US" altLang="zh-CN" sz="2400"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3</a:t>
              </a:r>
            </a:p>
          </p:txBody>
        </p:sp>
        <p:sp>
          <p:nvSpPr>
            <p:cNvPr id="41" name="等腰三角形 80"/>
            <p:cNvSpPr/>
            <p:nvPr/>
          </p:nvSpPr>
          <p:spPr>
            <a:xfrm flipV="1">
              <a:off x="6035" y="1593"/>
              <a:ext cx="1558" cy="193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微软雅黑" panose="020B0503020204020204" pitchFamily="34" charset="-122"/>
                <a:ea typeface="微软雅黑" panose="020B0503020204020204" pitchFamily="34" charset="-122"/>
              </a:endParaRPr>
            </a:p>
          </p:txBody>
        </p:sp>
        <p:sp>
          <p:nvSpPr>
            <p:cNvPr id="47" name="等腰三角形 80"/>
            <p:cNvSpPr/>
            <p:nvPr/>
          </p:nvSpPr>
          <p:spPr>
            <a:xfrm>
              <a:off x="10478" y="4617"/>
              <a:ext cx="1558" cy="193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 name="组合 58"/>
          <p:cNvGrpSpPr/>
          <p:nvPr/>
        </p:nvGrpSpPr>
        <p:grpSpPr>
          <a:xfrm>
            <a:off x="709930" y="223520"/>
            <a:ext cx="7901305" cy="835660"/>
            <a:chOff x="1118" y="126"/>
            <a:chExt cx="12443" cy="1316"/>
          </a:xfrm>
        </p:grpSpPr>
        <p:pic>
          <p:nvPicPr>
            <p:cNvPr id="57" name="图片 56"/>
            <p:cNvPicPr>
              <a:picLocks noChangeAspect="1"/>
            </p:cNvPicPr>
            <p:nvPr/>
          </p:nvPicPr>
          <p:blipFill>
            <a:blip r:embed="rId2" cstate="print"/>
            <a:stretch>
              <a:fillRect/>
            </a:stretch>
          </p:blipFill>
          <p:spPr>
            <a:xfrm>
              <a:off x="1118" y="126"/>
              <a:ext cx="9332" cy="1317"/>
            </a:xfrm>
            <a:prstGeom prst="rect">
              <a:avLst/>
            </a:prstGeom>
          </p:spPr>
        </p:pic>
        <p:sp>
          <p:nvSpPr>
            <p:cNvPr id="4" name="文本框 3"/>
            <p:cNvSpPr txBox="1"/>
            <p:nvPr/>
          </p:nvSpPr>
          <p:spPr>
            <a:xfrm>
              <a:off x="1851" y="342"/>
              <a:ext cx="11710" cy="1016"/>
            </a:xfrm>
            <a:prstGeom prst="rect">
              <a:avLst/>
            </a:prstGeom>
            <a:noFill/>
          </p:spPr>
          <p:txBody>
            <a:bodyPr wrap="square" rtlCol="0">
              <a:spAutoFit/>
            </a:bodyPr>
            <a:lstStyle/>
            <a:p>
              <a:pPr algn="l"/>
              <a:r>
                <a:rPr lang="zh-CN" altLang="en-US" sz="3600" dirty="0">
                  <a:solidFill>
                    <a:schemeClr val="accent1"/>
                  </a:solidFill>
                  <a:latin typeface="字体管家嘉丽丽" panose="00020600040101010101" charset="-122"/>
                  <a:ea typeface="字体管家嘉丽丽" panose="00020600040101010101" charset="-122"/>
                  <a:sym typeface="+mn-ea"/>
                </a:rPr>
                <a:t>借书证管理规定（要点）</a:t>
              </a:r>
            </a:p>
          </p:txBody>
        </p:sp>
      </p:grpSp>
      <p:sp>
        <p:nvSpPr>
          <p:cNvPr id="5" name="文本框 4"/>
          <p:cNvSpPr txBox="1"/>
          <p:nvPr/>
        </p:nvSpPr>
        <p:spPr>
          <a:xfrm>
            <a:off x="1822450" y="1579880"/>
            <a:ext cx="7071360" cy="1383665"/>
          </a:xfrm>
          <a:prstGeom prst="rect">
            <a:avLst/>
          </a:prstGeom>
          <a:noFill/>
        </p:spPr>
        <p:txBody>
          <a:bodyPr wrap="non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延期：因各种原因而延期毕业的学生</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        （包括专升本），须持本系出具的证明</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         办理延期使用手续。</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485005" y="3302000"/>
            <a:ext cx="3738880" cy="953135"/>
          </a:xfrm>
          <a:prstGeom prst="rect">
            <a:avLst/>
          </a:prstGeom>
          <a:noFill/>
        </p:spPr>
        <p:txBody>
          <a:bodyPr wrap="non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失效：借阅证自报失或</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注销后即告失效</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242820" y="2392045"/>
            <a:ext cx="361315" cy="460375"/>
          </a:xfrm>
          <a:prstGeom prst="rect">
            <a:avLst/>
          </a:prstGeom>
          <a:noFill/>
        </p:spPr>
        <p:txBody>
          <a:bodyPr wrap="none" rtlCol="0">
            <a:spAutoFit/>
          </a:bodyPr>
          <a:lstStyle/>
          <a:p>
            <a:r>
              <a:rPr lang="en-US" altLang="zh-CN" sz="2400">
                <a:solidFill>
                  <a:schemeClr val="accent2"/>
                </a:solidFill>
                <a:latin typeface="微软雅黑" panose="020B0503020204020204" pitchFamily="34" charset="-122"/>
                <a:ea typeface="微软雅黑" panose="020B0503020204020204" pitchFamily="34" charset="-122"/>
              </a:rPr>
              <a:t>5</a:t>
            </a:r>
          </a:p>
        </p:txBody>
      </p:sp>
      <p:sp>
        <p:nvSpPr>
          <p:cNvPr id="15" name="文本框 14"/>
          <p:cNvSpPr txBox="1"/>
          <p:nvPr/>
        </p:nvSpPr>
        <p:spPr>
          <a:xfrm>
            <a:off x="3900170" y="3600450"/>
            <a:ext cx="361315" cy="460375"/>
          </a:xfrm>
          <a:prstGeom prst="rect">
            <a:avLst/>
          </a:prstGeom>
          <a:noFill/>
        </p:spPr>
        <p:txBody>
          <a:bodyPr wrap="none" rtlCol="0">
            <a:spAutoFit/>
          </a:bodyPr>
          <a:lstStyle/>
          <a:p>
            <a:pPr algn="l"/>
            <a:r>
              <a:rPr lang="en-US" altLang="zh-CN" sz="2400">
                <a:solidFill>
                  <a:schemeClr val="accent2"/>
                </a:solidFill>
                <a:latin typeface="微软雅黑" panose="020B0503020204020204" pitchFamily="34" charset="-122"/>
                <a:ea typeface="微软雅黑" panose="020B0503020204020204" pitchFamily="34" charset="-122"/>
                <a:sym typeface="+mn-ea"/>
              </a:rPr>
              <a:t>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8"/>
          <p:cNvGrpSpPr/>
          <p:nvPr/>
        </p:nvGrpSpPr>
        <p:grpSpPr>
          <a:xfrm>
            <a:off x="709930" y="223520"/>
            <a:ext cx="7901305" cy="836295"/>
            <a:chOff x="1118" y="126"/>
            <a:chExt cx="12443" cy="1317"/>
          </a:xfrm>
        </p:grpSpPr>
        <p:pic>
          <p:nvPicPr>
            <p:cNvPr id="4" name="图片 3"/>
            <p:cNvPicPr>
              <a:picLocks noChangeAspect="1"/>
            </p:cNvPicPr>
            <p:nvPr/>
          </p:nvPicPr>
          <p:blipFill>
            <a:blip r:embed="rId2" cstate="print"/>
            <a:stretch>
              <a:fillRect/>
            </a:stretch>
          </p:blipFill>
          <p:spPr>
            <a:xfrm>
              <a:off x="1118" y="126"/>
              <a:ext cx="9332" cy="1317"/>
            </a:xfrm>
            <a:prstGeom prst="rect">
              <a:avLst/>
            </a:prstGeom>
          </p:spPr>
        </p:pic>
        <p:sp>
          <p:nvSpPr>
            <p:cNvPr id="5" name="文本框 3"/>
            <p:cNvSpPr txBox="1"/>
            <p:nvPr/>
          </p:nvSpPr>
          <p:spPr>
            <a:xfrm>
              <a:off x="1851" y="342"/>
              <a:ext cx="11710" cy="921"/>
            </a:xfrm>
            <a:prstGeom prst="rect">
              <a:avLst/>
            </a:prstGeom>
            <a:noFill/>
          </p:spPr>
          <p:txBody>
            <a:bodyPr wrap="square" rtlCol="0">
              <a:spAutoFit/>
            </a:bodyPr>
            <a:lstStyle/>
            <a:p>
              <a:pPr algn="l"/>
              <a:r>
                <a:rPr lang="zh-CN" altLang="en-US" sz="3200" dirty="0" smtClean="0">
                  <a:solidFill>
                    <a:schemeClr val="accent1"/>
                  </a:solidFill>
                  <a:latin typeface="字体管家嘉丽丽" panose="00020600040101010101" charset="-122"/>
                  <a:ea typeface="字体管家嘉丽丽" panose="00020600040101010101" charset="-122"/>
                  <a:sym typeface="+mn-ea"/>
                </a:rPr>
                <a:t>自带设备学习区座位预约</a:t>
              </a:r>
              <a:endParaRPr lang="zh-CN" altLang="en-US" sz="3200" dirty="0">
                <a:solidFill>
                  <a:schemeClr val="accent1"/>
                </a:solidFill>
                <a:latin typeface="字体管家嘉丽丽" panose="00020600040101010101" charset="-122"/>
                <a:ea typeface="字体管家嘉丽丽" panose="00020600040101010101" charset="-122"/>
                <a:sym typeface="+mn-ea"/>
              </a:endParaRPr>
            </a:p>
          </p:txBody>
        </p:sp>
      </p:grpSp>
      <p:sp>
        <p:nvSpPr>
          <p:cNvPr id="6" name="TextBox 5"/>
          <p:cNvSpPr txBox="1"/>
          <p:nvPr/>
        </p:nvSpPr>
        <p:spPr>
          <a:xfrm>
            <a:off x="395536" y="1275606"/>
            <a:ext cx="5184576" cy="2585323"/>
          </a:xfrm>
          <a:prstGeom prst="rect">
            <a:avLst/>
          </a:prstGeom>
          <a:noFill/>
        </p:spPr>
        <p:txBody>
          <a:bodyPr wrap="square" rtlCol="0">
            <a:spAutoFit/>
          </a:bodyPr>
          <a:lstStyle/>
          <a:p>
            <a:r>
              <a:rPr lang="zh-CN" altLang="en-US" dirty="0" smtClean="0"/>
              <a:t>北馆四楼自带设备学习区有空调，而且每个座位均有插座。该学习区座位需要预约才能使用。</a:t>
            </a:r>
            <a:endParaRPr lang="en-US" altLang="zh-CN" dirty="0" smtClean="0"/>
          </a:p>
          <a:p>
            <a:r>
              <a:rPr lang="en-US" altLang="zh-CN" dirty="0" smtClean="0"/>
              <a:t>1</a:t>
            </a:r>
            <a:r>
              <a:rPr lang="zh-CN" altLang="en-US" dirty="0" smtClean="0"/>
              <a:t>、图书馆微信公众号</a:t>
            </a:r>
            <a:r>
              <a:rPr lang="en-US" altLang="zh-CN" dirty="0" smtClean="0"/>
              <a:t>-</a:t>
            </a:r>
            <a:r>
              <a:rPr lang="zh-CN" altLang="en-US" dirty="0" smtClean="0"/>
              <a:t>常用服务</a:t>
            </a:r>
            <a:r>
              <a:rPr lang="en-US" altLang="zh-CN" dirty="0" smtClean="0"/>
              <a:t>-</a:t>
            </a:r>
            <a:r>
              <a:rPr lang="zh-CN" altLang="en-US" dirty="0" smtClean="0"/>
              <a:t>座位预约。初次预约时需要绑定借书证，绑定时不需要输入密码。</a:t>
            </a:r>
            <a:endParaRPr lang="en-US" altLang="zh-CN" dirty="0" smtClean="0"/>
          </a:p>
          <a:p>
            <a:r>
              <a:rPr lang="en-US" altLang="zh-CN" dirty="0" smtClean="0"/>
              <a:t>2</a:t>
            </a:r>
            <a:r>
              <a:rPr lang="zh-CN" altLang="en-US" dirty="0" smtClean="0"/>
              <a:t>、座位预约后，应该在上午</a:t>
            </a:r>
            <a:r>
              <a:rPr lang="en-US" altLang="zh-CN" dirty="0" smtClean="0"/>
              <a:t>8:30</a:t>
            </a:r>
            <a:r>
              <a:rPr lang="zh-CN" altLang="en-US" dirty="0" smtClean="0"/>
              <a:t>（或预约后半小时）前到馆，在预约机上刷卡签到，否则违约。</a:t>
            </a:r>
            <a:endParaRPr lang="en-US" altLang="zh-CN" dirty="0" smtClean="0"/>
          </a:p>
          <a:p>
            <a:r>
              <a:rPr lang="en-US" altLang="zh-CN" dirty="0" smtClean="0"/>
              <a:t>3</a:t>
            </a:r>
            <a:r>
              <a:rPr lang="zh-CN" altLang="en-US" dirty="0" smtClean="0"/>
              <a:t>、暂时离开时要办理暂离，不再使用座位要签出，否则违约。</a:t>
            </a:r>
            <a:endParaRPr lang="en-US" altLang="zh-CN" dirty="0" smtClean="0"/>
          </a:p>
          <a:p>
            <a:r>
              <a:rPr lang="en-US" altLang="zh-CN" dirty="0" smtClean="0"/>
              <a:t>4</a:t>
            </a:r>
            <a:r>
              <a:rPr lang="zh-CN" altLang="en-US" dirty="0" smtClean="0"/>
              <a:t>、违约三次将被拉黑，三天内不能预约。</a:t>
            </a:r>
            <a:endParaRPr lang="zh-CN" altLang="en-US" dirty="0"/>
          </a:p>
        </p:txBody>
      </p:sp>
      <p:pic>
        <p:nvPicPr>
          <p:cNvPr id="7" name="Picture 2"/>
          <p:cNvPicPr>
            <a:picLocks noChangeAspect="1" noChangeArrowheads="1"/>
          </p:cNvPicPr>
          <p:nvPr/>
        </p:nvPicPr>
        <p:blipFill>
          <a:blip r:embed="rId3" cstate="print"/>
          <a:srcRect/>
          <a:stretch>
            <a:fillRect/>
          </a:stretch>
        </p:blipFill>
        <p:spPr bwMode="auto">
          <a:xfrm>
            <a:off x="5868144" y="-1"/>
            <a:ext cx="2862396" cy="4925379"/>
          </a:xfrm>
          <a:prstGeom prst="rect">
            <a:avLst/>
          </a:prstGeom>
          <a:noFill/>
          <a:ln w="9525">
            <a:noFill/>
            <a:miter lim="800000"/>
            <a:headEnd/>
            <a:tailEnd/>
          </a:ln>
        </p:spPr>
      </p:pic>
      <p:sp>
        <p:nvSpPr>
          <p:cNvPr id="8" name="矩形 4"/>
          <p:cNvSpPr/>
          <p:nvPr/>
        </p:nvSpPr>
        <p:spPr>
          <a:xfrm>
            <a:off x="8028383" y="4573587"/>
            <a:ext cx="704850" cy="305481"/>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9" name="矩形 4"/>
          <p:cNvSpPr/>
          <p:nvPr/>
        </p:nvSpPr>
        <p:spPr>
          <a:xfrm>
            <a:off x="7812359" y="2808312"/>
            <a:ext cx="864096" cy="339502"/>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tretch>
            <a:fillRect/>
          </a:stretch>
        </p:blipFill>
        <p:spPr>
          <a:xfrm>
            <a:off x="-24442" y="0"/>
            <a:ext cx="9168441" cy="5143500"/>
          </a:xfrm>
          <a:prstGeom prst="rect">
            <a:avLst/>
          </a:prstGeom>
        </p:spPr>
      </p:pic>
      <p:pic>
        <p:nvPicPr>
          <p:cNvPr id="6" name="图片 5"/>
          <p:cNvPicPr>
            <a:picLocks noChangeAspect="1"/>
          </p:cNvPicPr>
          <p:nvPr/>
        </p:nvPicPr>
        <p:blipFill>
          <a:blip r:embed="rId4" cstate="print"/>
          <a:stretch>
            <a:fillRect/>
          </a:stretch>
        </p:blipFill>
        <p:spPr>
          <a:xfrm>
            <a:off x="-8162" y="8781"/>
            <a:ext cx="9135879" cy="5143500"/>
          </a:xfrm>
          <a:prstGeom prst="rect">
            <a:avLst/>
          </a:prstGeom>
        </p:spPr>
      </p:pic>
      <p:pic>
        <p:nvPicPr>
          <p:cNvPr id="5" name="图片 4"/>
          <p:cNvPicPr>
            <a:picLocks noChangeAspect="1"/>
          </p:cNvPicPr>
          <p:nvPr/>
        </p:nvPicPr>
        <p:blipFill rotWithShape="1">
          <a:blip r:embed="rId5" cstate="print">
            <a:extLst>
              <a:ext uri="{28A0092B-C50C-407E-A947-70E740481C1C}">
                <a14:useLocalDpi xmlns="" xmlns:a14="http://schemas.microsoft.com/office/drawing/2010/main" val="0"/>
              </a:ext>
            </a:extLst>
          </a:blip>
          <a:srcRect/>
          <a:stretch>
            <a:fillRect/>
          </a:stretch>
        </p:blipFill>
        <p:spPr>
          <a:xfrm>
            <a:off x="2268504" y="628293"/>
            <a:ext cx="4104456" cy="2088232"/>
          </a:xfrm>
          <a:prstGeom prst="rect">
            <a:avLst/>
          </a:prstGeom>
        </p:spPr>
      </p:pic>
      <p:sp>
        <p:nvSpPr>
          <p:cNvPr id="8" name="TextBox 7"/>
          <p:cNvSpPr>
            <a:spLocks noChangeArrowheads="1"/>
          </p:cNvSpPr>
          <p:nvPr/>
        </p:nvSpPr>
        <p:spPr bwMode="auto">
          <a:xfrm>
            <a:off x="469265" y="3041650"/>
            <a:ext cx="7832090"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p>
            <a:pPr algn="ctr" defTabSz="914400"/>
            <a:r>
              <a:rPr lang="zh-CN" altLang="en-US" sz="4400" dirty="0" smtClean="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二、</a:t>
            </a:r>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海甸总馆概况及馆藏分布</a:t>
            </a:r>
            <a:endPar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44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7" presetClass="emph" presetSubtype="0" fill="remove" grpId="1" nodeType="afterEffect">
                                  <p:stCondLst>
                                    <p:cond delay="0"/>
                                  </p:stCondLst>
                                  <p:iterate type="lt">
                                    <p:tmPct val="10000"/>
                                  </p:iterate>
                                  <p:childTnLst>
                                    <p:animClr clrSpc="rgb" dir="cw">
                                      <p:cBhvr override="childStyle">
                                        <p:cTn id="11" dur="1000" autoRev="1" fill="remove"/>
                                        <p:tgtEl>
                                          <p:spTgt spid="8"/>
                                        </p:tgtEl>
                                        <p:attrNameLst>
                                          <p:attrName>style.color</p:attrName>
                                        </p:attrNameLst>
                                      </p:cBhvr>
                                      <p:to>
                                        <a:srgbClr val="FF6600"/>
                                      </p:to>
                                    </p:animClr>
                                    <p:animClr clrSpc="rgb" dir="cw">
                                      <p:cBhvr>
                                        <p:cTn id="12" dur="1000" autoRev="1" fill="remove"/>
                                        <p:tgtEl>
                                          <p:spTgt spid="8"/>
                                        </p:tgtEl>
                                        <p:attrNameLst>
                                          <p:attrName>fillcolor</p:attrName>
                                        </p:attrNameLst>
                                      </p:cBhvr>
                                      <p:to>
                                        <a:srgbClr val="FF6600"/>
                                      </p:to>
                                    </p:animClr>
                                    <p:set>
                                      <p:cBhvr>
                                        <p:cTn id="13" dur="1000" autoRev="1" fill="remove"/>
                                        <p:tgtEl>
                                          <p:spTgt spid="8"/>
                                        </p:tgtEl>
                                        <p:attrNameLst>
                                          <p:attrName>fill.type</p:attrName>
                                        </p:attrNameLst>
                                      </p:cBhvr>
                                      <p:to>
                                        <p:strVal val="solid"/>
                                      </p:to>
                                    </p:set>
                                    <p:set>
                                      <p:cBhvr>
                                        <p:cTn id="14" dur="100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txBox="1"/>
          <p:nvPr/>
        </p:nvSpPr>
        <p:spPr>
          <a:xfrm>
            <a:off x="3230880" y="364490"/>
            <a:ext cx="4129405" cy="7994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zh-CN" altLang="en-US" sz="44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字体管家嘉丽丽" panose="00020600040101010101" charset="-122"/>
            </a:endParaRPr>
          </a:p>
        </p:txBody>
      </p:sp>
      <p:grpSp>
        <p:nvGrpSpPr>
          <p:cNvPr id="18" name="组合 17"/>
          <p:cNvGrpSpPr/>
          <p:nvPr/>
        </p:nvGrpSpPr>
        <p:grpSpPr>
          <a:xfrm>
            <a:off x="504190" y="727710"/>
            <a:ext cx="8135620" cy="3966879"/>
            <a:chOff x="284" y="3666"/>
            <a:chExt cx="12812" cy="5927"/>
          </a:xfrm>
        </p:grpSpPr>
        <p:pic>
          <p:nvPicPr>
            <p:cNvPr id="7172" name="Picture 4" descr="IMG_0379"/>
            <p:cNvPicPr>
              <a:picLocks noChangeAspect="1"/>
            </p:cNvPicPr>
            <p:nvPr/>
          </p:nvPicPr>
          <p:blipFill>
            <a:blip r:embed="rId3" cstate="print"/>
            <a:srcRect/>
            <a:stretch>
              <a:fillRect/>
            </a:stretch>
          </p:blipFill>
          <p:spPr>
            <a:xfrm>
              <a:off x="284" y="3666"/>
              <a:ext cx="12812" cy="5927"/>
            </a:xfrm>
            <a:prstGeom prst="rect">
              <a:avLst/>
            </a:prstGeom>
            <a:noFill/>
            <a:ln w="9525">
              <a:noFill/>
            </a:ln>
          </p:spPr>
        </p:pic>
        <p:sp>
          <p:nvSpPr>
            <p:cNvPr id="15" name="文本框 14"/>
            <p:cNvSpPr txBox="1"/>
            <p:nvPr/>
          </p:nvSpPr>
          <p:spPr>
            <a:xfrm>
              <a:off x="1511" y="4906"/>
              <a:ext cx="2210" cy="1240"/>
            </a:xfrm>
            <a:prstGeom prst="rect">
              <a:avLst/>
            </a:prstGeom>
            <a:noFill/>
          </p:spPr>
          <p:txBody>
            <a:bodyPr wrap="square" rtlCol="0">
              <a:spAutoFit/>
            </a:bodyPr>
            <a:lstStyle/>
            <a:p>
              <a:r>
                <a:rPr lang="zh-CN" altLang="en-US" sz="4800" b="1">
                  <a:solidFill>
                    <a:srgbClr val="FF0000"/>
                  </a:solidFill>
                  <a:latin typeface="字体管家嘉丽丽" panose="00020600040101010101" charset="-122"/>
                  <a:ea typeface="字体管家嘉丽丽" panose="00020600040101010101" charset="-122"/>
                </a:rPr>
                <a:t>北</a:t>
              </a:r>
            </a:p>
          </p:txBody>
        </p:sp>
      </p:grpSp>
      <p:sp>
        <p:nvSpPr>
          <p:cNvPr id="2" name="波形 1"/>
          <p:cNvSpPr/>
          <p:nvPr/>
        </p:nvSpPr>
        <p:spPr>
          <a:xfrm>
            <a:off x="1167765" y="1369695"/>
            <a:ext cx="1668780" cy="1018540"/>
          </a:xfrm>
          <a:prstGeom prst="wave">
            <a:avLst/>
          </a:prstGeom>
          <a:noFill/>
          <a:ln>
            <a:solidFill>
              <a:srgbClr val="E02E33"/>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F0000"/>
                </a:solidFill>
                <a:latin typeface="字体管家嘉丽丽" panose="00020600040101010101" charset="-122"/>
                <a:ea typeface="字体管家嘉丽丽" panose="00020600040101010101" charset="-122"/>
                <a:sym typeface="+mn-ea"/>
              </a:rPr>
              <a:t>   </a:t>
            </a:r>
            <a:r>
              <a:rPr lang="zh-CN" altLang="en-US" sz="4400" b="1">
                <a:solidFill>
                  <a:srgbClr val="FF0000"/>
                </a:solidFill>
                <a:latin typeface="字体管家嘉丽丽" panose="00020600040101010101" charset="-122"/>
                <a:ea typeface="字体管家嘉丽丽" panose="00020600040101010101" charset="-122"/>
                <a:sym typeface="+mn-ea"/>
              </a:rPr>
              <a:t>馆</a:t>
            </a:r>
          </a:p>
        </p:txBody>
      </p:sp>
      <p:grpSp>
        <p:nvGrpSpPr>
          <p:cNvPr id="4" name="组合 3"/>
          <p:cNvGrpSpPr/>
          <p:nvPr/>
        </p:nvGrpSpPr>
        <p:grpSpPr>
          <a:xfrm>
            <a:off x="6708140" y="2839085"/>
            <a:ext cx="1610360" cy="918376"/>
            <a:chOff x="10564" y="3324"/>
            <a:chExt cx="2372" cy="1350"/>
          </a:xfrm>
        </p:grpSpPr>
        <p:sp>
          <p:nvSpPr>
            <p:cNvPr id="16" name="文本框 15"/>
            <p:cNvSpPr txBox="1"/>
            <p:nvPr/>
          </p:nvSpPr>
          <p:spPr>
            <a:xfrm>
              <a:off x="10613" y="3332"/>
              <a:ext cx="2210" cy="1220"/>
            </a:xfrm>
            <a:prstGeom prst="rect">
              <a:avLst/>
            </a:prstGeom>
            <a:noFill/>
          </p:spPr>
          <p:txBody>
            <a:bodyPr wrap="square" rtlCol="0">
              <a:spAutoFit/>
            </a:bodyPr>
            <a:lstStyle/>
            <a:p>
              <a:r>
                <a:rPr lang="zh-CN" altLang="en-US" sz="4800" b="1">
                  <a:solidFill>
                    <a:schemeClr val="bg1"/>
                  </a:solidFill>
                  <a:latin typeface="字体管家嘉丽丽" panose="00020600040101010101" charset="-122"/>
                  <a:ea typeface="字体管家嘉丽丽" panose="00020600040101010101" charset="-122"/>
                </a:rPr>
                <a:t>南馆</a:t>
              </a:r>
            </a:p>
          </p:txBody>
        </p:sp>
        <p:sp>
          <p:nvSpPr>
            <p:cNvPr id="3" name="波形 2"/>
            <p:cNvSpPr/>
            <p:nvPr/>
          </p:nvSpPr>
          <p:spPr>
            <a:xfrm>
              <a:off x="10564" y="3324"/>
              <a:ext cx="2372" cy="1350"/>
            </a:xfrm>
            <a:prstGeom prst="wave">
              <a:avLst/>
            </a:prstGeom>
            <a:noFill/>
            <a:ln>
              <a:solidFill>
                <a:srgbClr val="E02E33"/>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p:cNvSpPr txBox="1"/>
          <p:nvPr/>
        </p:nvSpPr>
        <p:spPr>
          <a:xfrm>
            <a:off x="4429755" y="26800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字体管家嘉丽丽" panose="00020600040101010101" charset="-122"/>
                <a:sym typeface="+mn-ea"/>
              </a:rPr>
              <a:t>图书馆概况</a:t>
            </a:r>
          </a:p>
        </p:txBody>
      </p:sp>
      <p:sp>
        <p:nvSpPr>
          <p:cNvPr id="24" name="TextBox 83"/>
          <p:cNvSpPr txBox="1"/>
          <p:nvPr/>
        </p:nvSpPr>
        <p:spPr>
          <a:xfrm>
            <a:off x="94615" y="670560"/>
            <a:ext cx="3404870" cy="4068445"/>
          </a:xfrm>
          <a:prstGeom prst="rect">
            <a:avLst/>
          </a:prstGeom>
          <a:noFill/>
        </p:spPr>
        <p:txBody>
          <a:bodyPr wrap="square" lIns="68573" tIns="34286" rIns="68573" bIns="34286">
            <a:spAutoFit/>
          </a:bodyPr>
          <a:lstStyle/>
          <a:p>
            <a:pPr defTabSz="685165" eaLnBrk="1" fontAlgn="auto" hangingPunct="1">
              <a:lnSpc>
                <a:spcPct val="130000"/>
              </a:lnSpc>
              <a:spcBef>
                <a:spcPts val="0"/>
              </a:spcBef>
              <a:spcAft>
                <a:spcPts val="0"/>
              </a:spcAft>
              <a:defRPr/>
            </a:pPr>
            <a:r>
              <a:rPr lang="en-US" altLang="zh-CN"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馆舍面积共计</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44400</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平方米，其中海甸馆</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32890</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平方米。图书馆共有藏书</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550</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多</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万</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册，其中纸质图书</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300多万</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册，电子图书约</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250多万</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册。</a:t>
            </a:r>
          </a:p>
          <a:p>
            <a:pPr defTabSz="685165" eaLnBrk="1" fontAlgn="auto" hangingPunct="1">
              <a:lnSpc>
                <a:spcPct val="130000"/>
              </a:lnSpc>
              <a:spcBef>
                <a:spcPts val="0"/>
              </a:spcBef>
              <a:spcAft>
                <a:spcPts val="0"/>
              </a:spcAft>
              <a:defRPr/>
            </a:pP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图书馆购有丰富的电子文献数据库，上万种中外文电子期刊可供读者检索和全文下载，有</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300万</a:t>
            </a:r>
            <a:r>
              <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种中文图书可通过文献传递方式获取全文。</a:t>
            </a:r>
          </a:p>
        </p:txBody>
      </p:sp>
      <p:grpSp>
        <p:nvGrpSpPr>
          <p:cNvPr id="3" name="组合 2"/>
          <p:cNvGrpSpPr/>
          <p:nvPr/>
        </p:nvGrpSpPr>
        <p:grpSpPr>
          <a:xfrm>
            <a:off x="94615" y="115570"/>
            <a:ext cx="3404870" cy="4768215"/>
            <a:chOff x="1690" y="2101"/>
            <a:chExt cx="3469" cy="4496"/>
          </a:xfrm>
        </p:grpSpPr>
        <p:sp>
          <p:nvSpPr>
            <p:cNvPr id="25" name="圆角矩形 24"/>
            <p:cNvSpPr/>
            <p:nvPr/>
          </p:nvSpPr>
          <p:spPr>
            <a:xfrm>
              <a:off x="1690" y="2391"/>
              <a:ext cx="3469" cy="4206"/>
            </a:xfrm>
            <a:prstGeom prst="round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grpSp>
          <p:nvGrpSpPr>
            <p:cNvPr id="26" name="组合 25"/>
            <p:cNvGrpSpPr/>
            <p:nvPr/>
          </p:nvGrpSpPr>
          <p:grpSpPr bwMode="auto">
            <a:xfrm>
              <a:off x="2101" y="2101"/>
              <a:ext cx="3028" cy="510"/>
              <a:chOff x="2067246" y="1790699"/>
              <a:chExt cx="1716450" cy="432048"/>
            </a:xfrm>
          </p:grpSpPr>
          <p:sp>
            <p:nvSpPr>
              <p:cNvPr id="27" name="圆角矩形 26"/>
              <p:cNvSpPr/>
              <p:nvPr/>
            </p:nvSpPr>
            <p:spPr>
              <a:xfrm>
                <a:off x="2109790" y="1790699"/>
                <a:ext cx="1439989" cy="43204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28" name="TextBox 116"/>
              <p:cNvSpPr txBox="1">
                <a:spLocks noChangeArrowheads="1"/>
              </p:cNvSpPr>
              <p:nvPr/>
            </p:nvSpPr>
            <p:spPr bwMode="auto">
              <a:xfrm>
                <a:off x="2067246" y="1819611"/>
                <a:ext cx="1716450" cy="126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73" tIns="34286" rIns="68573" bIns="34286">
                <a:spAutoFit/>
              </a:bodyP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9pPr>
              </a:lstStyle>
              <a:p>
                <a:pPr eaLnBrk="1" hangingPunct="1"/>
                <a:r>
                  <a:rPr lang="zh-CN" altLang="en-US" sz="2800" b="1">
                    <a:solidFill>
                      <a:schemeClr val="accent2"/>
                    </a:solidFill>
                    <a:latin typeface="微软雅黑" panose="020B0503020204020204" pitchFamily="34" charset="-122"/>
                    <a:ea typeface="微软雅黑" panose="020B0503020204020204" pitchFamily="34" charset="-122"/>
                  </a:rPr>
                  <a:t>海南大学图书馆</a:t>
                </a:r>
              </a:p>
            </p:txBody>
          </p:sp>
        </p:grpSp>
      </p:grpSp>
      <p:grpSp>
        <p:nvGrpSpPr>
          <p:cNvPr id="34" name="组合 33"/>
          <p:cNvGrpSpPr/>
          <p:nvPr/>
        </p:nvGrpSpPr>
        <p:grpSpPr>
          <a:xfrm>
            <a:off x="3613150" y="1454150"/>
            <a:ext cx="1322705" cy="344170"/>
            <a:chOff x="5048726" y="2321898"/>
            <a:chExt cx="1531822" cy="458893"/>
          </a:xfrm>
          <a:solidFill>
            <a:srgbClr val="007FDE"/>
          </a:solidFill>
        </p:grpSpPr>
        <p:sp>
          <p:nvSpPr>
            <p:cNvPr id="35" name="圆角矩形 34"/>
            <p:cNvSpPr/>
            <p:nvPr/>
          </p:nvSpPr>
          <p:spPr>
            <a:xfrm>
              <a:off x="5048726" y="2325711"/>
              <a:ext cx="1531822" cy="447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36" name="TextBox 168"/>
            <p:cNvSpPr txBox="1"/>
            <p:nvPr/>
          </p:nvSpPr>
          <p:spPr>
            <a:xfrm>
              <a:off x="5231110" y="2321898"/>
              <a:ext cx="1244303" cy="458893"/>
            </a:xfrm>
            <a:prstGeom prst="rect">
              <a:avLst/>
            </a:prstGeom>
            <a:noFill/>
          </p:spPr>
          <p:txBody>
            <a:bodyPr lIns="68573" tIns="34286" rIns="68573" bIns="34286">
              <a:spAutoFit/>
            </a:bodyPr>
            <a:lstStyle/>
            <a:p>
              <a:pPr defTabSz="685165" eaLnBrk="1" fontAlgn="auto" hangingPunct="1">
                <a:spcBef>
                  <a:spcPts val="0"/>
                </a:spcBef>
                <a:spcAft>
                  <a:spcPts val="0"/>
                </a:spcAft>
                <a:defRPr/>
              </a:pPr>
              <a:r>
                <a:rPr lang="zh-CN" altLang="en-US" b="1" dirty="0">
                  <a:solidFill>
                    <a:schemeClr val="accent2"/>
                  </a:solidFill>
                  <a:latin typeface="微软雅黑" panose="020B0503020204020204" pitchFamily="34" charset="-122"/>
                  <a:ea typeface="微软雅黑" panose="020B0503020204020204" pitchFamily="34" charset="-122"/>
                  <a:sym typeface="+mn-ea"/>
                </a:rPr>
                <a:t>海甸总馆</a:t>
              </a:r>
            </a:p>
          </p:txBody>
        </p:sp>
      </p:grpSp>
      <p:grpSp>
        <p:nvGrpSpPr>
          <p:cNvPr id="37" name="组合 36"/>
          <p:cNvGrpSpPr/>
          <p:nvPr/>
        </p:nvGrpSpPr>
        <p:grpSpPr>
          <a:xfrm>
            <a:off x="3613150" y="2135505"/>
            <a:ext cx="1322705" cy="364669"/>
            <a:chOff x="5048726" y="3230247"/>
            <a:chExt cx="1531822" cy="486364"/>
          </a:xfrm>
          <a:solidFill>
            <a:srgbClr val="FF6600"/>
          </a:solidFill>
        </p:grpSpPr>
        <p:sp>
          <p:nvSpPr>
            <p:cNvPr id="38" name="圆角矩形 37"/>
            <p:cNvSpPr/>
            <p:nvPr/>
          </p:nvSpPr>
          <p:spPr>
            <a:xfrm>
              <a:off x="5048726" y="3230247"/>
              <a:ext cx="1531822" cy="44701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39" name="TextBox 169"/>
            <p:cNvSpPr txBox="1"/>
            <p:nvPr/>
          </p:nvSpPr>
          <p:spPr>
            <a:xfrm>
              <a:off x="5231110" y="3257586"/>
              <a:ext cx="1244303" cy="459025"/>
            </a:xfrm>
            <a:prstGeom prst="rect">
              <a:avLst/>
            </a:prstGeom>
            <a:noFill/>
          </p:spPr>
          <p:txBody>
            <a:bodyPr lIns="68573" tIns="34286" rIns="68573" bIns="34286">
              <a:spAutoFit/>
            </a:bodyPr>
            <a:lstStyle/>
            <a:p>
              <a:pPr algn="l" defTabSz="685165">
                <a:spcBef>
                  <a:spcPts val="0"/>
                </a:spcBef>
                <a:spcAft>
                  <a:spcPts val="0"/>
                </a:spcAft>
                <a:defRPr/>
              </a:pPr>
              <a:r>
                <a:rPr lang="zh-CN" altLang="en-US" sz="1800" b="1" dirty="0">
                  <a:solidFill>
                    <a:schemeClr val="accent2"/>
                  </a:solidFill>
                  <a:latin typeface="微软雅黑" panose="020B0503020204020204" pitchFamily="34" charset="-122"/>
                  <a:ea typeface="微软雅黑" panose="020B0503020204020204" pitchFamily="34" charset="-122"/>
                  <a:sym typeface="+mn-ea"/>
                </a:rPr>
                <a:t>城西分馆</a:t>
              </a:r>
            </a:p>
          </p:txBody>
        </p:sp>
      </p:grpSp>
      <p:grpSp>
        <p:nvGrpSpPr>
          <p:cNvPr id="40" name="组合 39"/>
          <p:cNvGrpSpPr/>
          <p:nvPr/>
        </p:nvGrpSpPr>
        <p:grpSpPr>
          <a:xfrm>
            <a:off x="3613150" y="2777490"/>
            <a:ext cx="1322705" cy="344170"/>
            <a:chOff x="5048726" y="4122663"/>
            <a:chExt cx="1531822" cy="458921"/>
          </a:xfrm>
          <a:solidFill>
            <a:srgbClr val="007FDE"/>
          </a:solidFill>
        </p:grpSpPr>
        <p:sp>
          <p:nvSpPr>
            <p:cNvPr id="41" name="圆角矩形 40"/>
            <p:cNvSpPr/>
            <p:nvPr/>
          </p:nvSpPr>
          <p:spPr>
            <a:xfrm>
              <a:off x="5048726" y="4122713"/>
              <a:ext cx="1531822" cy="4470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42" name="TextBox 170"/>
            <p:cNvSpPr txBox="1"/>
            <p:nvPr/>
          </p:nvSpPr>
          <p:spPr>
            <a:xfrm>
              <a:off x="5231110" y="4122663"/>
              <a:ext cx="1244303" cy="458921"/>
            </a:xfrm>
            <a:prstGeom prst="rect">
              <a:avLst/>
            </a:prstGeom>
            <a:noFill/>
          </p:spPr>
          <p:txBody>
            <a:bodyPr lIns="68573" tIns="34286" rIns="68573" bIns="34286">
              <a:spAutoFit/>
            </a:bodyPr>
            <a:lstStyle/>
            <a:p>
              <a:pPr defTabSz="685165" eaLnBrk="1" fontAlgn="auto" hangingPunct="1">
                <a:spcBef>
                  <a:spcPts val="0"/>
                </a:spcBef>
                <a:spcAft>
                  <a:spcPts val="0"/>
                </a:spcAft>
                <a:defRPr/>
              </a:pPr>
              <a:r>
                <a:rPr lang="zh-CN" altLang="en-US" b="1" dirty="0">
                  <a:solidFill>
                    <a:schemeClr val="accent2"/>
                  </a:solidFill>
                  <a:latin typeface="微软雅黑" panose="020B0503020204020204" pitchFamily="34" charset="-122"/>
                  <a:ea typeface="微软雅黑" panose="020B0503020204020204" pitchFamily="34" charset="-122"/>
                  <a:sym typeface="+mn-ea"/>
                </a:rPr>
                <a:t>儋州分馆</a:t>
              </a:r>
            </a:p>
          </p:txBody>
        </p:sp>
      </p:grpSp>
      <p:grpSp>
        <p:nvGrpSpPr>
          <p:cNvPr id="43" name="组合 42"/>
          <p:cNvGrpSpPr/>
          <p:nvPr/>
        </p:nvGrpSpPr>
        <p:grpSpPr>
          <a:xfrm>
            <a:off x="3611245" y="3390027"/>
            <a:ext cx="1345565" cy="344408"/>
            <a:chOff x="4833115" y="5005906"/>
            <a:chExt cx="1652303" cy="458861"/>
          </a:xfrm>
          <a:solidFill>
            <a:srgbClr val="FF6600"/>
          </a:solidFill>
        </p:grpSpPr>
        <p:sp>
          <p:nvSpPr>
            <p:cNvPr id="44" name="圆角矩形 43"/>
            <p:cNvSpPr/>
            <p:nvPr/>
          </p:nvSpPr>
          <p:spPr>
            <a:xfrm>
              <a:off x="4834674" y="5005906"/>
              <a:ext cx="1620333" cy="4467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45" name="TextBox 171"/>
            <p:cNvSpPr txBox="1"/>
            <p:nvPr/>
          </p:nvSpPr>
          <p:spPr>
            <a:xfrm>
              <a:off x="4833115" y="5006223"/>
              <a:ext cx="1652303" cy="458544"/>
            </a:xfrm>
            <a:prstGeom prst="rect">
              <a:avLst/>
            </a:prstGeom>
            <a:noFill/>
          </p:spPr>
          <p:txBody>
            <a:bodyPr wrap="square" lIns="68573" tIns="34286" rIns="68573" bIns="34286">
              <a:spAutoFit/>
            </a:bodyPr>
            <a:lstStyle/>
            <a:p>
              <a:pPr algn="ct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个二级馆</a:t>
              </a:r>
            </a:p>
          </p:txBody>
        </p:sp>
      </p:grpSp>
      <p:sp>
        <p:nvSpPr>
          <p:cNvPr id="46" name="燕尾形 45"/>
          <p:cNvSpPr/>
          <p:nvPr/>
        </p:nvSpPr>
        <p:spPr>
          <a:xfrm rot="5400000">
            <a:off x="4274345" y="1183125"/>
            <a:ext cx="163115" cy="24050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sp>
        <p:nvSpPr>
          <p:cNvPr id="47" name="燕尾形 46"/>
          <p:cNvSpPr/>
          <p:nvPr/>
        </p:nvSpPr>
        <p:spPr>
          <a:xfrm rot="5400000">
            <a:off x="4274940" y="1868012"/>
            <a:ext cx="161925" cy="24050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sp>
        <p:nvSpPr>
          <p:cNvPr id="48" name="燕尾形 47"/>
          <p:cNvSpPr/>
          <p:nvPr/>
        </p:nvSpPr>
        <p:spPr>
          <a:xfrm rot="5400000">
            <a:off x="4274940" y="2528808"/>
            <a:ext cx="161925" cy="240506"/>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sp>
        <p:nvSpPr>
          <p:cNvPr id="49" name="燕尾形 48"/>
          <p:cNvSpPr/>
          <p:nvPr/>
        </p:nvSpPr>
        <p:spPr>
          <a:xfrm rot="5400000">
            <a:off x="4274940" y="3169365"/>
            <a:ext cx="161925" cy="240506"/>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158105" y="902970"/>
            <a:ext cx="3483610" cy="3980815"/>
            <a:chOff x="8123" y="1422"/>
            <a:chExt cx="5486" cy="5203"/>
          </a:xfrm>
        </p:grpSpPr>
        <p:pic>
          <p:nvPicPr>
            <p:cNvPr id="2" name="图片 1" descr="全景图2"/>
            <p:cNvPicPr>
              <a:picLocks noChangeAspect="1"/>
            </p:cNvPicPr>
            <p:nvPr/>
          </p:nvPicPr>
          <p:blipFill>
            <a:blip r:embed="rId3" cstate="print"/>
            <a:stretch>
              <a:fillRect/>
            </a:stretch>
          </p:blipFill>
          <p:spPr>
            <a:xfrm>
              <a:off x="8178" y="1422"/>
              <a:ext cx="5417" cy="2879"/>
            </a:xfrm>
            <a:prstGeom prst="flowChartAlternateProcess">
              <a:avLst/>
            </a:prstGeom>
          </p:spPr>
        </p:pic>
        <p:pic>
          <p:nvPicPr>
            <p:cNvPr id="4" name="图片 3" descr="城西1"/>
            <p:cNvPicPr>
              <a:picLocks noChangeAspect="1"/>
            </p:cNvPicPr>
            <p:nvPr/>
          </p:nvPicPr>
          <p:blipFill>
            <a:blip r:embed="rId4" cstate="print"/>
            <a:stretch>
              <a:fillRect/>
            </a:stretch>
          </p:blipFill>
          <p:spPr>
            <a:xfrm>
              <a:off x="8123" y="4466"/>
              <a:ext cx="2591" cy="2158"/>
            </a:xfrm>
            <a:prstGeom prst="flowChartAlternateProcess">
              <a:avLst/>
            </a:prstGeom>
          </p:spPr>
        </p:pic>
        <p:pic>
          <p:nvPicPr>
            <p:cNvPr id="6" name="图片 5" descr="儋州_副本"/>
            <p:cNvPicPr>
              <a:picLocks noChangeAspect="1"/>
            </p:cNvPicPr>
            <p:nvPr/>
          </p:nvPicPr>
          <p:blipFill>
            <a:blip r:embed="rId5" cstate="print"/>
            <a:stretch>
              <a:fillRect/>
            </a:stretch>
          </p:blipFill>
          <p:spPr>
            <a:xfrm>
              <a:off x="10827" y="4383"/>
              <a:ext cx="2783" cy="2242"/>
            </a:xfrm>
            <a:prstGeom prst="flowChartAlternateProcess">
              <a:avLst/>
            </a:prstGeom>
          </p:spPr>
        </p:pic>
      </p:gr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2000"/>
                                        <p:tgtEl>
                                          <p:spTgt spid="4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2000"/>
                                        <p:tgtEl>
                                          <p:spTgt spid="4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7" grpId="0" bldLvl="0" animBg="1"/>
      <p:bldP spid="48" grpId="0" bldLvl="0" animBg="1"/>
      <p:bldP spid="4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24442" y="0"/>
            <a:ext cx="9168441" cy="5143500"/>
          </a:xfrm>
          <a:prstGeom prst="rect">
            <a:avLst/>
          </a:prstGeom>
        </p:spPr>
      </p:pic>
      <p:pic>
        <p:nvPicPr>
          <p:cNvPr id="3" name="图片 2"/>
          <p:cNvPicPr>
            <a:picLocks noChangeAspect="1"/>
          </p:cNvPicPr>
          <p:nvPr/>
        </p:nvPicPr>
        <p:blipFill>
          <a:blip r:embed="rId4" cstate="print"/>
          <a:stretch>
            <a:fillRect/>
          </a:stretch>
        </p:blipFill>
        <p:spPr>
          <a:xfrm>
            <a:off x="-8162" y="8781"/>
            <a:ext cx="9135879" cy="5143500"/>
          </a:xfrm>
          <a:prstGeom prst="rect">
            <a:avLst/>
          </a:prstGeom>
        </p:spPr>
      </p:pic>
      <p:pic>
        <p:nvPicPr>
          <p:cNvPr id="17" name="图片 16"/>
          <p:cNvPicPr>
            <a:picLocks noChangeAspect="1"/>
          </p:cNvPicPr>
          <p:nvPr/>
        </p:nvPicPr>
        <p:blipFill>
          <a:blip r:embed="rId5" cstate="print"/>
          <a:stretch>
            <a:fillRect/>
          </a:stretch>
        </p:blipFill>
        <p:spPr>
          <a:xfrm>
            <a:off x="241779" y="444017"/>
            <a:ext cx="4660931" cy="772511"/>
          </a:xfrm>
          <a:prstGeom prst="rect">
            <a:avLst/>
          </a:prstGeom>
        </p:spPr>
      </p:pic>
      <p:sp>
        <p:nvSpPr>
          <p:cNvPr id="6" name="TextBox 7"/>
          <p:cNvSpPr>
            <a:spLocks noChangeArrowheads="1"/>
          </p:cNvSpPr>
          <p:nvPr/>
        </p:nvSpPr>
        <p:spPr bwMode="auto">
          <a:xfrm>
            <a:off x="135255" y="443865"/>
            <a:ext cx="4652010"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新生入馆须知</a:t>
            </a:r>
          </a:p>
        </p:txBody>
      </p:sp>
      <p:sp>
        <p:nvSpPr>
          <p:cNvPr id="7" name="文本框 6"/>
          <p:cNvSpPr txBox="1"/>
          <p:nvPr/>
        </p:nvSpPr>
        <p:spPr>
          <a:xfrm>
            <a:off x="1668145" y="1355725"/>
            <a:ext cx="6835775" cy="3415030"/>
          </a:xfrm>
          <a:prstGeom prst="rect">
            <a:avLst/>
          </a:prstGeom>
          <a:noFill/>
        </p:spPr>
        <p:txBody>
          <a:bodyPr wrap="square" rtlCol="0">
            <a:spAutoFit/>
          </a:bodyPr>
          <a:lstStyle/>
          <a:p>
            <a:pPr algn="l" latinLnBrk="0">
              <a:lnSpc>
                <a:spcPct val="150000"/>
              </a:lnSpc>
              <a:spcBef>
                <a:spcPts val="0"/>
              </a:spcBef>
            </a:pPr>
            <a:r>
              <a:rPr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学生的借书证为一卡通，帐号为学号，密码为身份证后六位。</a:t>
            </a:r>
            <a:endParaRPr lang="en-US"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latinLnBrk="0">
              <a:lnSpc>
                <a:spcPct val="150000"/>
              </a:lnSpc>
              <a:spcBef>
                <a:spcPts val="0"/>
              </a:spcBef>
            </a:pPr>
            <a:r>
              <a:rPr lang="en-US" dirty="0" smtClean="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dirty="0" smtClean="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新</a:t>
            </a:r>
            <a:r>
              <a:rPr dirty="0" err="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生须经过学习</a:t>
            </a:r>
            <a:r>
              <a:rPr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参加</a:t>
            </a:r>
            <a:r>
              <a:rPr dirty="0" err="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考核</a:t>
            </a:r>
            <a:r>
              <a:rPr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考核通过，即开通借阅功能</a:t>
            </a:r>
            <a:r>
              <a:rPr lang="zh-CN" altLang="en-US"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latinLnBrk="0">
              <a:lnSpc>
                <a:spcPct val="150000"/>
              </a:lnSpc>
              <a:spcBef>
                <a:spcPts val="0"/>
              </a:spcBef>
            </a:pPr>
            <a:r>
              <a:rPr lang="en-US"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、学生通过看指南及《遇见·图书馆》视频，学习入馆教育课件，可通过考核。</a:t>
            </a:r>
          </a:p>
          <a:p>
            <a:pPr algn="l" latinLnBrk="0">
              <a:lnSpc>
                <a:spcPct val="150000"/>
              </a:lnSpc>
              <a:spcBef>
                <a:spcPts val="0"/>
              </a:spcBef>
            </a:pPr>
            <a:r>
              <a:rPr lang="en-US"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、题库中有大量关于微信、移动图书馆的题目，请务必关注图书馆微信微博，下载安装移动图书馆。</a:t>
            </a:r>
          </a:p>
          <a:p>
            <a:pPr algn="l" latinLnBrk="0">
              <a:lnSpc>
                <a:spcPct val="150000"/>
              </a:lnSpc>
              <a:spcBef>
                <a:spcPts val="0"/>
              </a:spcBef>
            </a:pPr>
            <a:r>
              <a:rPr lang="en-US"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、9月</a:t>
            </a:r>
            <a:r>
              <a:rPr lang="en-US"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dirty="0">
                <a:solidFill>
                  <a:srgbClr val="15ACF9"/>
                </a:solidFill>
                <a:latin typeface="微软雅黑" panose="020B0503020204020204" pitchFamily="34" charset="-122"/>
                <a:ea typeface="微软雅黑" panose="020B0503020204020204" pitchFamily="34" charset="-122"/>
                <a:cs typeface="微软雅黑" panose="020B0503020204020204" pitchFamily="34" charset="-122"/>
                <a:sym typeface="+mn-ea"/>
              </a:rPr>
              <a:t>日至9月30日为考核时间。</a:t>
            </a:r>
          </a:p>
          <a:p>
            <a:pPr algn="l" latinLnBrk="0">
              <a:lnSpc>
                <a:spcPct val="150000"/>
              </a:lnSpc>
              <a:spcBef>
                <a:spcPts val="0"/>
              </a:spcBef>
            </a:pPr>
            <a:endParaRPr lang="zh-CN" altLang="en-US" dirty="0"/>
          </a:p>
        </p:txBody>
      </p:sp>
      <p:grpSp>
        <p:nvGrpSpPr>
          <p:cNvPr id="8" name="组合 7"/>
          <p:cNvGrpSpPr/>
          <p:nvPr/>
        </p:nvGrpSpPr>
        <p:grpSpPr>
          <a:xfrm>
            <a:off x="567690" y="1818640"/>
            <a:ext cx="703580" cy="1692275"/>
            <a:chOff x="1346" y="2186"/>
            <a:chExt cx="1108" cy="2665"/>
          </a:xfrm>
        </p:grpSpPr>
        <p:pic>
          <p:nvPicPr>
            <p:cNvPr id="9" name="图片 8"/>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rot="638972">
              <a:off x="1346" y="2186"/>
              <a:ext cx="1108" cy="1241"/>
            </a:xfrm>
            <a:prstGeom prst="rect">
              <a:avLst/>
            </a:prstGeom>
          </p:spPr>
        </p:pic>
        <p:pic>
          <p:nvPicPr>
            <p:cNvPr id="5" name="图片 4"/>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rot="638972">
              <a:off x="1346" y="3611"/>
              <a:ext cx="1108" cy="1241"/>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MH_Text_1"/>
          <p:cNvSpPr>
            <a:spLocks noChangeArrowheads="1"/>
          </p:cNvSpPr>
          <p:nvPr>
            <p:custDataLst>
              <p:tags r:id="rId1"/>
            </p:custDataLst>
          </p:nvPr>
        </p:nvSpPr>
        <p:spPr bwMode="auto">
          <a:xfrm>
            <a:off x="391795" y="690880"/>
            <a:ext cx="3011170" cy="1924050"/>
          </a:xfrm>
          <a:prstGeom prst="rect">
            <a:avLst/>
          </a:prstGeom>
          <a:solidFill>
            <a:srgbClr val="188F8F"/>
          </a:solidFill>
          <a:ln>
            <a:noFill/>
          </a:ln>
        </p:spPr>
        <p:txBody>
          <a:bodyPr anchor="ctr"/>
          <a:lstStyle>
            <a:lvl1pPr>
              <a:lnSpc>
                <a:spcPct val="90000"/>
              </a:lnSpc>
              <a:spcBef>
                <a:spcPts val="750"/>
              </a:spcBef>
              <a:buFont typeface="Arial" panose="020B0604020202020204" pitchFamily="34" charset="0"/>
              <a:buChar char="•"/>
              <a:defRPr sz="2100">
                <a:solidFill>
                  <a:sysClr val="windowText" lastClr="000000"/>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ysClr val="windowText" lastClr="000000"/>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ysClr val="windowText" lastClr="000000"/>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ysClr val="windowText" lastClr="000000"/>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ysClr val="windowText" lastClr="000000"/>
                </a:solidFill>
                <a:latin typeface="Calibri" panose="020F050202020403020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ysClr val="windowText" lastClr="000000"/>
                </a:solidFill>
                <a:latin typeface="Calibri" panose="020F050202020403020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ysClr val="windowText" lastClr="000000"/>
                </a:solidFill>
                <a:latin typeface="Calibri" panose="020F050202020403020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ysClr val="windowText" lastClr="000000"/>
                </a:solidFill>
                <a:latin typeface="Calibri" panose="020F050202020403020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ysClr val="windowText" lastClr="000000"/>
                </a:solidFill>
                <a:latin typeface="Calibri" panose="020F0502020204030204" charset="0"/>
                <a:ea typeface="宋体" panose="02010600030101010101" pitchFamily="2" charset="-122"/>
              </a:defRPr>
            </a:lvl9pPr>
          </a:lstStyle>
          <a:p>
            <a:pPr algn="ctr">
              <a:buNone/>
            </a:pPr>
            <a:endParaRPr lang="zh-CN" altLang="en-US" sz="1600" b="1" dirty="0">
              <a:solidFill>
                <a:sysClr val="window" lastClr="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91889" y="479279"/>
            <a:ext cx="8350999" cy="85943"/>
            <a:chOff x="395288" y="1018899"/>
            <a:chExt cx="8350999" cy="45719"/>
          </a:xfrm>
        </p:grpSpPr>
        <p:sp>
          <p:nvSpPr>
            <p:cNvPr id="3" name="矩形 2"/>
            <p:cNvSpPr/>
            <p:nvPr/>
          </p:nvSpPr>
          <p:spPr>
            <a:xfrm>
              <a:off x="395288" y="1018899"/>
              <a:ext cx="1663700" cy="45719"/>
            </a:xfrm>
            <a:prstGeom prst="rect">
              <a:avLst/>
            </a:prstGeom>
            <a:solidFill>
              <a:srgbClr val="184747"/>
            </a:solidFill>
            <a:ln w="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a:p>
          </p:txBody>
        </p:sp>
        <p:sp>
          <p:nvSpPr>
            <p:cNvPr id="29" name="矩形 28"/>
            <p:cNvSpPr/>
            <p:nvPr/>
          </p:nvSpPr>
          <p:spPr>
            <a:xfrm>
              <a:off x="2058988" y="1018899"/>
              <a:ext cx="1663700" cy="45719"/>
            </a:xfrm>
            <a:prstGeom prst="rect">
              <a:avLst/>
            </a:prstGeom>
            <a:solidFill>
              <a:srgbClr val="188F8F"/>
            </a:solidFill>
            <a:ln w="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a:p>
          </p:txBody>
        </p:sp>
        <p:sp>
          <p:nvSpPr>
            <p:cNvPr id="30" name="矩形 29"/>
            <p:cNvSpPr/>
            <p:nvPr/>
          </p:nvSpPr>
          <p:spPr>
            <a:xfrm>
              <a:off x="3722688" y="1018899"/>
              <a:ext cx="1663700" cy="45719"/>
            </a:xfrm>
            <a:prstGeom prst="rect">
              <a:avLst/>
            </a:prstGeom>
            <a:solidFill>
              <a:srgbClr val="44C0C0"/>
            </a:solidFill>
            <a:ln w="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a:p>
          </p:txBody>
        </p:sp>
        <p:sp>
          <p:nvSpPr>
            <p:cNvPr id="31" name="矩形 30"/>
            <p:cNvSpPr/>
            <p:nvPr/>
          </p:nvSpPr>
          <p:spPr>
            <a:xfrm>
              <a:off x="5386388" y="1018899"/>
              <a:ext cx="1663700" cy="45719"/>
            </a:xfrm>
            <a:prstGeom prst="rect">
              <a:avLst/>
            </a:prstGeom>
            <a:solidFill>
              <a:srgbClr val="F38181"/>
            </a:solidFill>
            <a:ln w="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a:p>
          </p:txBody>
        </p:sp>
        <p:sp>
          <p:nvSpPr>
            <p:cNvPr id="32" name="矩形 31"/>
            <p:cNvSpPr/>
            <p:nvPr/>
          </p:nvSpPr>
          <p:spPr>
            <a:xfrm>
              <a:off x="7050087" y="1018899"/>
              <a:ext cx="1696200" cy="45719"/>
            </a:xfrm>
            <a:prstGeom prst="rect">
              <a:avLst/>
            </a:prstGeom>
            <a:solidFill>
              <a:srgbClr val="FFBF47"/>
            </a:solidFill>
            <a:ln w="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a:p>
          </p:txBody>
        </p:sp>
      </p:grpSp>
      <p:sp>
        <p:nvSpPr>
          <p:cNvPr id="4" name="TextBox 3"/>
          <p:cNvSpPr txBox="1"/>
          <p:nvPr/>
        </p:nvSpPr>
        <p:spPr>
          <a:xfrm>
            <a:off x="570865" y="762635"/>
            <a:ext cx="3261995" cy="2004695"/>
          </a:xfrm>
          <a:prstGeom prst="rect">
            <a:avLst/>
          </a:prstGeom>
          <a:noFill/>
        </p:spPr>
        <p:txBody>
          <a:bodyPr wrap="square" rtlCol="0">
            <a:spAutoFit/>
          </a:bodyPr>
          <a:lstStyle/>
          <a:p>
            <a:pPr algn="just">
              <a:lnSpc>
                <a:spcPct val="130000"/>
              </a:lnSpc>
            </a:pPr>
            <a:r>
              <a:rPr lang="en-US" sz="240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400" b="1" dirty="0">
                <a:solidFill>
                  <a:schemeClr val="accent2"/>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rPr>
              <a:t>图书馆</a:t>
            </a:r>
          </a:p>
          <a:p>
            <a:pPr algn="just">
              <a:lnSpc>
                <a:spcPct val="130000"/>
              </a:lnSpc>
            </a:pPr>
            <a:r>
              <a:rPr lang="zh-CN" altLang="en-US" sz="4400" b="1" dirty="0">
                <a:solidFill>
                  <a:schemeClr val="accent2"/>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rPr>
              <a:t>主页域名：</a:t>
            </a:r>
            <a:r>
              <a:rPr sz="240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rPr>
              <a:t> </a:t>
            </a:r>
            <a:endParaRPr sz="1000">
              <a:solidFill>
                <a:sysClr val="window" lastClr="FFFFFF"/>
              </a:solidFill>
              <a:latin typeface="微软雅黑" panose="020B0503020204020204" pitchFamily="34" charset="-122"/>
              <a:ea typeface="微软雅黑" panose="020B0503020204020204" pitchFamily="34" charset="-122"/>
            </a:endParaRPr>
          </a:p>
          <a:p>
            <a:pPr algn="just"/>
            <a:endParaRPr lang="zh-CN" altLang="en-US" sz="1000" dirty="0">
              <a:solidFill>
                <a:sysClr val="window" lastClr="FFFFFF"/>
              </a:solidFill>
            </a:endParaRPr>
          </a:p>
        </p:txBody>
      </p:sp>
      <p:pic>
        <p:nvPicPr>
          <p:cNvPr id="8" name="图片 7"/>
          <p:cNvPicPr>
            <a:picLocks noChangeAspect="1"/>
          </p:cNvPicPr>
          <p:nvPr/>
        </p:nvPicPr>
        <p:blipFill>
          <a:blip r:embed="rId3" cstate="print"/>
          <a:stretch>
            <a:fillRect/>
          </a:stretch>
        </p:blipFill>
        <p:spPr>
          <a:xfrm>
            <a:off x="3602990" y="622935"/>
            <a:ext cx="5140325" cy="4200525"/>
          </a:xfrm>
          <a:prstGeom prst="rect">
            <a:avLst/>
          </a:prstGeom>
        </p:spPr>
      </p:pic>
      <p:sp>
        <p:nvSpPr>
          <p:cNvPr id="9" name="文本框 8"/>
          <p:cNvSpPr txBox="1"/>
          <p:nvPr/>
        </p:nvSpPr>
        <p:spPr>
          <a:xfrm>
            <a:off x="33020" y="2976880"/>
            <a:ext cx="3685817" cy="1015663"/>
          </a:xfrm>
          <a:prstGeom prst="rect">
            <a:avLst/>
          </a:prstGeom>
          <a:noFill/>
        </p:spPr>
        <p:txBody>
          <a:bodyPr wrap="none" rtlCol="0">
            <a:spAutoFit/>
          </a:bodyPr>
          <a:lstStyle/>
          <a:p>
            <a:pPr algn="l"/>
            <a:r>
              <a:rPr sz="2000" b="1" dirty="0">
                <a:solidFill>
                  <a:schemeClr val="accent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http://library.hainu.edu.cn</a:t>
            </a:r>
          </a:p>
          <a:p>
            <a:pPr algn="l"/>
            <a:endParaRPr lang="zh-CN" sz="2000" b="1" dirty="0">
              <a:solidFill>
                <a:schemeClr val="accent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http</a:t>
            </a:r>
            <a:r>
              <a:rPr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err="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lib.hainu.edu.cn</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19551" y="146503"/>
            <a:ext cx="2765148" cy="4475662"/>
            <a:chOff x="4550052" y="1761264"/>
            <a:chExt cx="2866824" cy="4640235"/>
          </a:xfrm>
          <a:solidFill>
            <a:srgbClr val="FFC000"/>
          </a:solidFill>
        </p:grpSpPr>
        <p:sp>
          <p:nvSpPr>
            <p:cNvPr id="5" name="泪滴形 4"/>
            <p:cNvSpPr/>
            <p:nvPr/>
          </p:nvSpPr>
          <p:spPr>
            <a:xfrm rot="4903424">
              <a:off x="4550052" y="1761264"/>
              <a:ext cx="914400" cy="9144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6" name="泪滴形 5"/>
            <p:cNvSpPr/>
            <p:nvPr/>
          </p:nvSpPr>
          <p:spPr>
            <a:xfrm rot="4903424">
              <a:off x="4550052" y="2951018"/>
              <a:ext cx="914400" cy="9144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7" name="泪滴形 6"/>
            <p:cNvSpPr/>
            <p:nvPr/>
          </p:nvSpPr>
          <p:spPr>
            <a:xfrm rot="4903424">
              <a:off x="4550052" y="4140772"/>
              <a:ext cx="914400" cy="9144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nvGrpSpPr>
            <p:cNvPr id="8" name="组合 7"/>
            <p:cNvGrpSpPr/>
            <p:nvPr/>
          </p:nvGrpSpPr>
          <p:grpSpPr>
            <a:xfrm flipV="1">
              <a:off x="6502476" y="3107591"/>
              <a:ext cx="914400" cy="3293908"/>
              <a:chOff x="5638800" y="2614170"/>
              <a:chExt cx="914400" cy="3293908"/>
            </a:xfrm>
            <a:grpFill/>
          </p:grpSpPr>
          <p:sp>
            <p:nvSpPr>
              <p:cNvPr id="20" name="泪滴形 19"/>
              <p:cNvSpPr/>
              <p:nvPr/>
            </p:nvSpPr>
            <p:spPr>
              <a:xfrm rot="16696576" flipH="1">
                <a:off x="5638800" y="2614170"/>
                <a:ext cx="914400" cy="9144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21" name="泪滴形 20"/>
              <p:cNvSpPr/>
              <p:nvPr/>
            </p:nvSpPr>
            <p:spPr>
              <a:xfrm rot="16696576" flipH="1">
                <a:off x="5638800" y="3803924"/>
                <a:ext cx="914400" cy="9144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22" name="泪滴形 21"/>
              <p:cNvSpPr/>
              <p:nvPr/>
            </p:nvSpPr>
            <p:spPr>
              <a:xfrm rot="16696576" flipH="1">
                <a:off x="5638800" y="4993678"/>
                <a:ext cx="914400" cy="914400"/>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cxnSp>
          <p:nvCxnSpPr>
            <p:cNvPr id="9" name="直接连接符 8"/>
            <p:cNvCxnSpPr/>
            <p:nvPr/>
          </p:nvCxnSpPr>
          <p:spPr>
            <a:xfrm>
              <a:off x="5503123" y="2595554"/>
              <a:ext cx="950330" cy="588825"/>
            </a:xfrm>
            <a:prstGeom prst="line">
              <a:avLst/>
            </a:prstGeom>
            <a:grpFill/>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503123" y="3785307"/>
              <a:ext cx="950330" cy="588825"/>
            </a:xfrm>
            <a:prstGeom prst="line">
              <a:avLst/>
            </a:prstGeom>
            <a:grpFill/>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503123" y="4972484"/>
              <a:ext cx="950330" cy="588825"/>
            </a:xfrm>
            <a:prstGeom prst="line">
              <a:avLst/>
            </a:prstGeom>
            <a:grpFill/>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flipH="1">
              <a:off x="6370844" y="3113798"/>
              <a:ext cx="141161" cy="1411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3" name="椭圆 12"/>
            <p:cNvSpPr/>
            <p:nvPr/>
          </p:nvSpPr>
          <p:spPr>
            <a:xfrm flipH="1">
              <a:off x="5413618" y="2518923"/>
              <a:ext cx="141161" cy="1411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4" name="椭圆 13"/>
            <p:cNvSpPr/>
            <p:nvPr/>
          </p:nvSpPr>
          <p:spPr>
            <a:xfrm flipH="1">
              <a:off x="5413618" y="3708677"/>
              <a:ext cx="141161" cy="1411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5" name="椭圆 14"/>
            <p:cNvSpPr/>
            <p:nvPr/>
          </p:nvSpPr>
          <p:spPr>
            <a:xfrm flipH="1">
              <a:off x="5413618" y="4901903"/>
              <a:ext cx="141161" cy="1411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6" name="椭圆 15"/>
            <p:cNvSpPr/>
            <p:nvPr/>
          </p:nvSpPr>
          <p:spPr>
            <a:xfrm flipH="1">
              <a:off x="6370844" y="4284965"/>
              <a:ext cx="141161" cy="1411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7" name="椭圆 16"/>
            <p:cNvSpPr/>
            <p:nvPr/>
          </p:nvSpPr>
          <p:spPr>
            <a:xfrm flipH="1">
              <a:off x="6370844" y="5478477"/>
              <a:ext cx="141161" cy="14116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18" name="直接连接符 17"/>
            <p:cNvCxnSpPr/>
            <p:nvPr/>
          </p:nvCxnSpPr>
          <p:spPr>
            <a:xfrm flipH="1">
              <a:off x="5522937" y="3168122"/>
              <a:ext cx="950330" cy="588825"/>
            </a:xfrm>
            <a:prstGeom prst="line">
              <a:avLst/>
            </a:prstGeom>
            <a:grpFill/>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5522937" y="4380824"/>
              <a:ext cx="950330" cy="588825"/>
            </a:xfrm>
            <a:prstGeom prst="line">
              <a:avLst/>
            </a:prstGeom>
            <a:grpFill/>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1560195" y="83820"/>
            <a:ext cx="1300480" cy="1198880"/>
          </a:xfrm>
          <a:prstGeom prst="rect">
            <a:avLst/>
          </a:prstGeom>
          <a:noFill/>
        </p:spPr>
        <p:txBody>
          <a:bodyPr wrap="none" rtlCol="0">
            <a:spAutoFit/>
          </a:bodyPr>
          <a:lstStyle/>
          <a:p>
            <a:pPr algn="ctr" eaLnBrk="1" hangingPunct="1">
              <a:lnSpc>
                <a:spcPct val="130000"/>
              </a:lnSpc>
              <a:defRPr/>
            </a:pPr>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密集一库</a:t>
            </a:r>
            <a:endParaRPr lang="zh-CN" sz="2000" dirty="0" smtClean="0">
              <a:ln>
                <a:noFill/>
              </a:ln>
              <a:solidFill>
                <a:schemeClr val="accent2"/>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lnSpc>
                <a:spcPct val="130000"/>
              </a:lnSpc>
              <a:defRPr/>
            </a:pPr>
            <a:r>
              <a:rPr lang="zh-CN" sz="2000" dirty="0" smtClean="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smtClean="0">
                <a:ln>
                  <a:noFill/>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可外借)</a:t>
            </a:r>
            <a:endParaRPr lang="zh-CN" altLang="en-US" sz="2000" b="1" dirty="0" smtClean="0">
              <a:ln>
                <a:noFill/>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b="1" dirty="0" smtClean="0">
              <a:ln>
                <a:noFill/>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4" name="组合 33"/>
          <p:cNvGrpSpPr/>
          <p:nvPr/>
        </p:nvGrpSpPr>
        <p:grpSpPr>
          <a:xfrm>
            <a:off x="683260" y="255270"/>
            <a:ext cx="8405495" cy="4156075"/>
            <a:chOff x="1076" y="402"/>
            <a:chExt cx="13237" cy="6545"/>
          </a:xfrm>
        </p:grpSpPr>
        <p:grpSp>
          <p:nvGrpSpPr>
            <p:cNvPr id="33" name="组合 32"/>
            <p:cNvGrpSpPr/>
            <p:nvPr/>
          </p:nvGrpSpPr>
          <p:grpSpPr>
            <a:xfrm>
              <a:off x="1076" y="402"/>
              <a:ext cx="12543" cy="6545"/>
              <a:chOff x="1076" y="402"/>
              <a:chExt cx="12543" cy="6545"/>
            </a:xfrm>
          </p:grpSpPr>
          <p:sp>
            <p:nvSpPr>
              <p:cNvPr id="2" name="文本框 1"/>
              <p:cNvSpPr txBox="1"/>
              <p:nvPr/>
            </p:nvSpPr>
            <p:spPr>
              <a:xfrm>
                <a:off x="4803" y="402"/>
                <a:ext cx="1003" cy="919"/>
              </a:xfrm>
              <a:prstGeom prst="rect">
                <a:avLst/>
              </a:prstGeom>
              <a:noFill/>
            </p:spPr>
            <p:txBody>
              <a:bodyPr wrap="none" rtlCol="0">
                <a:spAutoFit/>
              </a:bodyPr>
              <a:lstStyle/>
              <a:p>
                <a:r>
                  <a:rPr lang="en-US" altLang="zh-CN" sz="3200">
                    <a:solidFill>
                      <a:schemeClr val="accent2"/>
                    </a:solidFill>
                    <a:latin typeface="微软雅黑" panose="020B0503020204020204" pitchFamily="34" charset="-122"/>
                    <a:ea typeface="微软雅黑" panose="020B0503020204020204" pitchFamily="34" charset="-122"/>
                  </a:rPr>
                  <a:t>1F</a:t>
                </a:r>
              </a:p>
            </p:txBody>
          </p:sp>
          <p:sp>
            <p:nvSpPr>
              <p:cNvPr id="4" name="文本框 3"/>
              <p:cNvSpPr txBox="1"/>
              <p:nvPr/>
            </p:nvSpPr>
            <p:spPr>
              <a:xfrm>
                <a:off x="7745" y="2383"/>
                <a:ext cx="1003" cy="919"/>
              </a:xfrm>
              <a:prstGeom prst="rect">
                <a:avLst/>
              </a:prstGeom>
              <a:noFill/>
            </p:spPr>
            <p:txBody>
              <a:bodyPr wrap="none" rtlCol="0">
                <a:spAutoFit/>
              </a:bodyPr>
              <a:lstStyle/>
              <a:p>
                <a:pPr algn="l"/>
                <a:r>
                  <a:rPr lang="en-US" altLang="zh-CN" sz="3200" dirty="0">
                    <a:solidFill>
                      <a:srgbClr val="FFFFFF"/>
                    </a:solidFill>
                    <a:latin typeface="微软雅黑" panose="020B0503020204020204" pitchFamily="34" charset="-122"/>
                    <a:ea typeface="微软雅黑" panose="020B0503020204020204" pitchFamily="34" charset="-122"/>
                    <a:sym typeface="+mn-ea"/>
                  </a:rPr>
                  <a:t>2F</a:t>
                </a:r>
              </a:p>
            </p:txBody>
          </p:sp>
          <p:sp>
            <p:nvSpPr>
              <p:cNvPr id="23" name="文本框 22"/>
              <p:cNvSpPr txBox="1"/>
              <p:nvPr/>
            </p:nvSpPr>
            <p:spPr>
              <a:xfrm>
                <a:off x="4765" y="2226"/>
                <a:ext cx="1003" cy="919"/>
              </a:xfrm>
              <a:prstGeom prst="rect">
                <a:avLst/>
              </a:prstGeom>
              <a:noFill/>
            </p:spPr>
            <p:txBody>
              <a:bodyPr wrap="none" rtlCol="0">
                <a:spAutoFit/>
              </a:bodyPr>
              <a:lstStyle/>
              <a:p>
                <a:pPr algn="l"/>
                <a:r>
                  <a:rPr lang="en-US" altLang="zh-CN" sz="3200" dirty="0">
                    <a:solidFill>
                      <a:srgbClr val="FFFFFF"/>
                    </a:solidFill>
                    <a:latin typeface="微软雅黑" panose="020B0503020204020204" pitchFamily="34" charset="-122"/>
                    <a:ea typeface="微软雅黑" panose="020B0503020204020204" pitchFamily="34" charset="-122"/>
                    <a:sym typeface="+mn-ea"/>
                  </a:rPr>
                  <a:t>3F</a:t>
                </a:r>
              </a:p>
            </p:txBody>
          </p:sp>
          <p:sp>
            <p:nvSpPr>
              <p:cNvPr id="24" name="文本框 23"/>
              <p:cNvSpPr txBox="1"/>
              <p:nvPr/>
            </p:nvSpPr>
            <p:spPr>
              <a:xfrm>
                <a:off x="7694" y="4206"/>
                <a:ext cx="1003" cy="919"/>
              </a:xfrm>
              <a:prstGeom prst="rect">
                <a:avLst/>
              </a:prstGeom>
              <a:noFill/>
            </p:spPr>
            <p:txBody>
              <a:bodyPr wrap="none" rtlCol="0">
                <a:spAutoFit/>
              </a:bodyPr>
              <a:lstStyle/>
              <a:p>
                <a:pPr algn="l"/>
                <a:r>
                  <a:rPr lang="en-US" altLang="zh-CN" sz="3200" dirty="0">
                    <a:solidFill>
                      <a:srgbClr val="FFFFFF"/>
                    </a:solidFill>
                    <a:latin typeface="微软雅黑" panose="020B0503020204020204" pitchFamily="34" charset="-122"/>
                    <a:ea typeface="微软雅黑" panose="020B0503020204020204" pitchFamily="34" charset="-122"/>
                    <a:sym typeface="+mn-ea"/>
                  </a:rPr>
                  <a:t>4F</a:t>
                </a:r>
              </a:p>
            </p:txBody>
          </p:sp>
          <p:sp>
            <p:nvSpPr>
              <p:cNvPr id="25" name="文本框 24"/>
              <p:cNvSpPr txBox="1"/>
              <p:nvPr/>
            </p:nvSpPr>
            <p:spPr>
              <a:xfrm>
                <a:off x="4802" y="4053"/>
                <a:ext cx="1003" cy="919"/>
              </a:xfrm>
              <a:prstGeom prst="rect">
                <a:avLst/>
              </a:prstGeom>
              <a:noFill/>
            </p:spPr>
            <p:txBody>
              <a:bodyPr wrap="none" rtlCol="0">
                <a:spAutoFit/>
              </a:bodyPr>
              <a:lstStyle/>
              <a:p>
                <a:pPr algn="l"/>
                <a:r>
                  <a:rPr lang="en-US" altLang="zh-CN" sz="3200" dirty="0">
                    <a:solidFill>
                      <a:srgbClr val="FFFFFF"/>
                    </a:solidFill>
                    <a:latin typeface="微软雅黑" panose="020B0503020204020204" pitchFamily="34" charset="-122"/>
                    <a:ea typeface="微软雅黑" panose="020B0503020204020204" pitchFamily="34" charset="-122"/>
                    <a:sym typeface="+mn-ea"/>
                  </a:rPr>
                  <a:t>5F</a:t>
                </a:r>
              </a:p>
            </p:txBody>
          </p:sp>
          <p:sp>
            <p:nvSpPr>
              <p:cNvPr id="26" name="文本框 25"/>
              <p:cNvSpPr txBox="1"/>
              <p:nvPr/>
            </p:nvSpPr>
            <p:spPr>
              <a:xfrm>
                <a:off x="7676" y="6028"/>
                <a:ext cx="1003" cy="919"/>
              </a:xfrm>
              <a:prstGeom prst="rect">
                <a:avLst/>
              </a:prstGeom>
              <a:noFill/>
            </p:spPr>
            <p:txBody>
              <a:bodyPr wrap="none" rtlCol="0">
                <a:spAutoFit/>
              </a:bodyPr>
              <a:lstStyle/>
              <a:p>
                <a:pPr algn="l"/>
                <a:r>
                  <a:rPr lang="en-US" altLang="zh-CN" sz="3200" dirty="0">
                    <a:solidFill>
                      <a:srgbClr val="FFFFFF"/>
                    </a:solidFill>
                    <a:latin typeface="微软雅黑" panose="020B0503020204020204" pitchFamily="34" charset="-122"/>
                    <a:ea typeface="微软雅黑" panose="020B0503020204020204" pitchFamily="34" charset="-122"/>
                    <a:sym typeface="+mn-ea"/>
                  </a:rPr>
                  <a:t>6F</a:t>
                </a:r>
              </a:p>
            </p:txBody>
          </p:sp>
          <p:sp>
            <p:nvSpPr>
              <p:cNvPr id="28" name="文本框 27"/>
              <p:cNvSpPr txBox="1"/>
              <p:nvPr/>
            </p:nvSpPr>
            <p:spPr>
              <a:xfrm>
                <a:off x="8982" y="1027"/>
                <a:ext cx="4637" cy="2082"/>
              </a:xfrm>
              <a:prstGeom prst="rect">
                <a:avLst/>
              </a:prstGeom>
              <a:noFill/>
            </p:spPr>
            <p:txBody>
              <a:bodyPr wrap="square" rtlCol="0">
                <a:spAutoFit/>
              </a:bodyPr>
              <a:lstStyle/>
              <a:p>
                <a:pPr algn="l"/>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哲社一库</a:t>
                </a:r>
              </a:p>
              <a:p>
                <a:pPr algn="l"/>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总服务台</a:t>
                </a:r>
              </a:p>
              <a:p>
                <a:pPr algn="l"/>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自助借还</a:t>
                </a:r>
                <a:r>
                  <a:rPr lang="zh-CN" altLang="en-US" sz="2000" dirty="0" smtClean="0">
                    <a:ln>
                      <a:noFill/>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机</a:t>
                </a:r>
                <a:endParaRPr lang="zh-CN" sz="2000" dirty="0" smtClean="0">
                  <a:ln>
                    <a:noFill/>
                  </a:ln>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流通阅览部办公室</a:t>
                </a:r>
                <a:endParaRPr lang="zh-CN" altLang="en-US"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文本框 28"/>
              <p:cNvSpPr txBox="1"/>
              <p:nvPr/>
            </p:nvSpPr>
            <p:spPr>
              <a:xfrm>
                <a:off x="1076" y="2122"/>
                <a:ext cx="4460" cy="1503"/>
              </a:xfrm>
              <a:prstGeom prst="rect">
                <a:avLst/>
              </a:prstGeom>
              <a:noFill/>
            </p:spPr>
            <p:txBody>
              <a:bodyPr wrap="square" rtlCol="0">
                <a:spAutoFit/>
              </a:bodyPr>
              <a:lstStyle/>
              <a:p>
                <a:pPr algn="l" eaLnBrk="1" hangingPunct="1">
                  <a:lnSpc>
                    <a:spcPct val="100000"/>
                  </a:lnSpc>
                </a:pPr>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科技书库</a:t>
                </a:r>
                <a:r>
                  <a:rPr lang="zh-CN" sz="200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(可外借)</a:t>
                </a:r>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l" eaLnBrk="1" hangingPunct="1">
                  <a:lnSpc>
                    <a:spcPct val="100000"/>
                  </a:lnSpc>
                </a:pPr>
                <a:r>
                  <a:rPr lang="zh-CN" altLang="en-US" dirty="0">
                    <a:solidFill>
                      <a:schemeClr val="accent1"/>
                    </a:solidFill>
                    <a:latin typeface="微软雅黑" panose="020B0503020204020204" pitchFamily="34" charset="-122"/>
                    <a:ea typeface="微软雅黑" panose="020B0503020204020204" pitchFamily="34" charset="-122"/>
                    <a:sym typeface="+mn-ea"/>
                  </a:rPr>
                  <a:t>　</a:t>
                </a:r>
                <a:endParaRPr lang="zh-CN" altLang="en-US" dirty="0">
                  <a:solidFill>
                    <a:schemeClr val="accent1"/>
                  </a:solidFill>
                  <a:latin typeface="微软雅黑" panose="020B0503020204020204" pitchFamily="34" charset="-122"/>
                  <a:ea typeface="微软雅黑" panose="020B0503020204020204" pitchFamily="34" charset="-122"/>
                </a:endParaRPr>
              </a:p>
              <a:p>
                <a:endParaRPr lang="zh-CN" altLang="en-US" dirty="0">
                  <a:solidFill>
                    <a:schemeClr val="accent1"/>
                  </a:solidFill>
                  <a:latin typeface="微软雅黑" panose="020B0503020204020204" pitchFamily="34" charset="-122"/>
                  <a:ea typeface="微软雅黑" panose="020B0503020204020204" pitchFamily="34" charset="-122"/>
                </a:endParaRPr>
              </a:p>
            </p:txBody>
          </p:sp>
        </p:grpSp>
        <p:sp>
          <p:nvSpPr>
            <p:cNvPr id="30" name="文本框 29"/>
            <p:cNvSpPr txBox="1"/>
            <p:nvPr/>
          </p:nvSpPr>
          <p:spPr>
            <a:xfrm>
              <a:off x="8919" y="3960"/>
              <a:ext cx="5394" cy="2846"/>
            </a:xfrm>
            <a:prstGeom prst="rect">
              <a:avLst/>
            </a:prstGeom>
            <a:noFill/>
          </p:spPr>
          <p:txBody>
            <a:bodyPr wrap="square" rtlCol="0">
              <a:spAutoFit/>
            </a:bodyPr>
            <a:lstStyle/>
            <a:p>
              <a:pPr algn="just" eaLnBrk="1" fontAlgn="base" hangingPunct="1">
                <a:lnSpc>
                  <a:spcPts val="1900"/>
                </a:lnSpc>
                <a:buClrTx/>
                <a:buSzTx/>
                <a:buFontTx/>
              </a:pPr>
              <a:r>
                <a:rPr lang="zh-CN" altLang="en-US"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文学书库</a:t>
              </a:r>
              <a:r>
                <a:rPr lang="en-US" altLang="zh-CN" sz="2000" b="1" dirty="0" smtClean="0">
                  <a:ln>
                    <a:noFill/>
                  </a:ln>
                  <a:solidFill>
                    <a:srgbClr val="FF0000"/>
                  </a:solidFill>
                  <a:effectLst/>
                  <a:latin typeface="Times New Roman" panose="02020603050405020304" pitchFamily="18" charset="0"/>
                  <a:ea typeface="宋体" panose="02010600030101010101" pitchFamily="2" charset="-122"/>
                  <a:sym typeface="+mn-ea"/>
                </a:rPr>
                <a:t>(</a:t>
              </a:r>
              <a:r>
                <a:rPr lang="zh-CN" altLang="en-US" sz="2000" b="1" dirty="0" smtClean="0">
                  <a:ln>
                    <a:noFill/>
                  </a:ln>
                  <a:solidFill>
                    <a:srgbClr val="FF0000"/>
                  </a:solidFill>
                  <a:effectLst/>
                  <a:latin typeface="Times New Roman" panose="02020603050405020304" pitchFamily="18" charset="0"/>
                  <a:ea typeface="宋体" panose="02010600030101010101" pitchFamily="2" charset="-122"/>
                  <a:sym typeface="+mn-ea"/>
                </a:rPr>
                <a:t>可外借</a:t>
              </a:r>
              <a:r>
                <a:rPr lang="en-US" altLang="zh-CN" sz="2000" b="1" dirty="0" smtClean="0">
                  <a:ln>
                    <a:noFill/>
                  </a:ln>
                  <a:solidFill>
                    <a:srgbClr val="FF0000"/>
                  </a:solidFill>
                  <a:effectLst/>
                  <a:latin typeface="Times New Roman" panose="02020603050405020304" pitchFamily="18" charset="0"/>
                  <a:ea typeface="宋体" panose="02010600030101010101" pitchFamily="2" charset="-122"/>
                  <a:sym typeface="+mn-ea"/>
                </a:rPr>
                <a:t>)</a:t>
              </a:r>
              <a:r>
                <a:rPr lang="zh-CN" altLang="en-US" sz="2000" b="1" dirty="0" smtClean="0">
                  <a:ln>
                    <a:noFill/>
                  </a:ln>
                  <a:effectLst/>
                  <a:latin typeface="Times New Roman" panose="02020603050405020304" pitchFamily="18" charset="0"/>
                  <a:ea typeface="宋体" panose="02010600030101010101" pitchFamily="2" charset="-122"/>
                  <a:sym typeface="+mn-ea"/>
                </a:rPr>
                <a:t>　</a:t>
              </a:r>
              <a:endParaRPr lang="zh-CN" altLang="en-US"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eaLnBrk="1" hangingPunct="1"/>
              <a:r>
                <a:rPr lang="zh-CN" altLang="en-US"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电子阅览室与自带设备</a:t>
              </a:r>
            </a:p>
            <a:p>
              <a:pPr algn="just" eaLnBrk="1" hangingPunct="1"/>
              <a:r>
                <a:rPr lang="zh-CN" altLang="en-US" sz="200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学习区</a:t>
              </a:r>
            </a:p>
            <a:p>
              <a:pPr algn="just" eaLnBrk="1" fontAlgn="base" hangingPunct="1">
                <a:lnSpc>
                  <a:spcPts val="1900"/>
                </a:lnSpc>
                <a:buClrTx/>
                <a:buSzTx/>
                <a:buFontTx/>
              </a:pPr>
              <a:endParaRPr kumimoji="0" lang="zh-CN" altLang="en-US" sz="2400" b="1" i="0" u="none" strike="noStrike" cap="none" normalizeH="0" baseline="0"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just" eaLnBrk="1" fontAlgn="base" hangingPunct="1">
                <a:lnSpc>
                  <a:spcPts val="1900"/>
                </a:lnSpc>
                <a:buClrTx/>
                <a:buSzTx/>
                <a:buFontTx/>
              </a:pPr>
              <a:endParaRPr lang="zh-CN" altLang="en-US" sz="2400" b="1"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dirty="0" smtClean="0">
                <a:ln>
                  <a:noFill/>
                </a:ln>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1" name="文本框 30"/>
          <p:cNvSpPr txBox="1"/>
          <p:nvPr/>
        </p:nvSpPr>
        <p:spPr>
          <a:xfrm>
            <a:off x="0" y="2211710"/>
            <a:ext cx="3221990" cy="1323439"/>
          </a:xfrm>
          <a:prstGeom prst="rect">
            <a:avLst/>
          </a:prstGeom>
          <a:noFill/>
        </p:spPr>
        <p:txBody>
          <a:bodyPr wrap="square" rtlCol="0">
            <a:spAutoFit/>
          </a:bodyPr>
          <a:lstStyle/>
          <a:p>
            <a:pPr algn="l"/>
            <a:r>
              <a:rPr sz="2000" dirty="0" err="1" smtClean="0">
                <a:ln>
                  <a:noFill/>
                </a:ln>
                <a:solidFill>
                  <a:schemeClr val="accent1"/>
                </a:solidFill>
                <a:effectLst/>
                <a:latin typeface="微软雅黑" panose="020B0503020204020204" pitchFamily="34" charset="-122"/>
                <a:ea typeface="微软雅黑" panose="020B0503020204020204" pitchFamily="34" charset="-122"/>
                <a:cs typeface="+mn-ea"/>
                <a:sym typeface="+mn-ea"/>
              </a:rPr>
              <a:t>外文书库</a:t>
            </a:r>
            <a:r>
              <a:rPr lang="zh-CN" sz="2000" dirty="0" smtClean="0">
                <a:ln>
                  <a:noFill/>
                </a:ln>
                <a:solidFill>
                  <a:schemeClr val="accent1"/>
                </a:solidFill>
                <a:effectLst/>
                <a:latin typeface="微软雅黑" panose="020B0503020204020204" pitchFamily="34" charset="-122"/>
                <a:ea typeface="微软雅黑" panose="020B0503020204020204" pitchFamily="34" charset="-122"/>
                <a:cs typeface="+mn-ea"/>
                <a:sym typeface="+mn-ea"/>
              </a:rPr>
              <a:t>、</a:t>
            </a:r>
            <a:r>
              <a:rPr sz="2000" dirty="0" smtClean="0">
                <a:ln>
                  <a:noFill/>
                </a:ln>
                <a:solidFill>
                  <a:schemeClr val="accent1"/>
                </a:solidFill>
                <a:effectLst/>
                <a:latin typeface="微软雅黑" panose="020B0503020204020204" pitchFamily="34" charset="-122"/>
                <a:ea typeface="微软雅黑" panose="020B0503020204020204" pitchFamily="34" charset="-122"/>
                <a:cs typeface="+mn-ea"/>
                <a:sym typeface="+mn-ea"/>
              </a:rPr>
              <a:t>多功能报告厅</a:t>
            </a:r>
          </a:p>
          <a:p>
            <a:pPr algn="l"/>
            <a:r>
              <a:rPr sz="2000" dirty="0" err="1" smtClean="0">
                <a:ln>
                  <a:noFill/>
                </a:ln>
                <a:solidFill>
                  <a:srgbClr val="FF0000"/>
                </a:solidFill>
                <a:effectLst/>
                <a:latin typeface="微软雅黑" panose="020B0503020204020204" pitchFamily="34" charset="-122"/>
                <a:ea typeface="微软雅黑" panose="020B0503020204020204" pitchFamily="34" charset="-122"/>
                <a:cs typeface="+mn-ea"/>
                <a:sym typeface="+mn-ea"/>
              </a:rPr>
              <a:t>工具</a:t>
            </a:r>
            <a:r>
              <a:rPr lang="zh-CN" altLang="en-US" sz="2000" dirty="0" smtClean="0">
                <a:ln>
                  <a:noFill/>
                </a:ln>
                <a:solidFill>
                  <a:srgbClr val="FF0000"/>
                </a:solidFill>
                <a:effectLst/>
                <a:latin typeface="微软雅黑" panose="020B0503020204020204" pitchFamily="34" charset="-122"/>
                <a:ea typeface="微软雅黑" panose="020B0503020204020204" pitchFamily="34" charset="-122"/>
                <a:cs typeface="+mn-ea"/>
                <a:sym typeface="+mn-ea"/>
              </a:rPr>
              <a:t>书</a:t>
            </a:r>
            <a:r>
              <a:rPr lang="en-US" sz="2000" dirty="0" smtClean="0">
                <a:ln>
                  <a:noFill/>
                </a:ln>
                <a:solidFill>
                  <a:srgbClr val="FF0000"/>
                </a:solidFill>
                <a:effectLst/>
                <a:latin typeface="微软雅黑" panose="020B0503020204020204" pitchFamily="34" charset="-122"/>
                <a:ea typeface="微软雅黑" panose="020B0503020204020204" pitchFamily="34" charset="-122"/>
                <a:cs typeface="+mn-ea"/>
                <a:sym typeface="+mn-ea"/>
              </a:rPr>
              <a:t>/</a:t>
            </a:r>
            <a:r>
              <a:rPr sz="2000" dirty="0" err="1" smtClean="0">
                <a:ln>
                  <a:noFill/>
                </a:ln>
                <a:solidFill>
                  <a:srgbClr val="FF0000"/>
                </a:solidFill>
                <a:effectLst/>
                <a:latin typeface="微软雅黑" panose="020B0503020204020204" pitchFamily="34" charset="-122"/>
                <a:ea typeface="微软雅黑" panose="020B0503020204020204" pitchFamily="34" charset="-122"/>
                <a:cs typeface="+mn-ea"/>
                <a:sym typeface="+mn-ea"/>
              </a:rPr>
              <a:t>保留本库</a:t>
            </a:r>
            <a:r>
              <a:rPr lang="zh-CN" altLang="en-US" sz="2000" dirty="0" smtClean="0">
                <a:ln>
                  <a:noFill/>
                </a:ln>
                <a:solidFill>
                  <a:srgbClr val="FF0000"/>
                </a:solidFill>
                <a:effectLst/>
                <a:latin typeface="微软雅黑" panose="020B0503020204020204" pitchFamily="34" charset="-122"/>
                <a:ea typeface="微软雅黑" panose="020B0503020204020204" pitchFamily="34" charset="-122"/>
                <a:cs typeface="+mn-ea"/>
                <a:sym typeface="+mn-ea"/>
              </a:rPr>
              <a:t>（库内借还）</a:t>
            </a:r>
          </a:p>
          <a:p>
            <a:pPr algn="l"/>
            <a:endParaRPr lang="zh-CN" altLang="en-US" sz="2000" b="1" dirty="0" smtClean="0">
              <a:ln>
                <a:noFill/>
              </a:ln>
              <a:solidFill>
                <a:schemeClr val="accent1"/>
              </a:solidFill>
              <a:effectLst/>
              <a:latin typeface="微软雅黑" panose="020B0503020204020204" pitchFamily="34" charset="-122"/>
              <a:ea typeface="微软雅黑" panose="020B0503020204020204" pitchFamily="34" charset="-122"/>
              <a:cs typeface="+mn-ea"/>
              <a:sym typeface="+mn-ea"/>
            </a:endParaRPr>
          </a:p>
        </p:txBody>
      </p:sp>
      <p:sp>
        <p:nvSpPr>
          <p:cNvPr id="32" name="文本框 31"/>
          <p:cNvSpPr txBox="1"/>
          <p:nvPr/>
        </p:nvSpPr>
        <p:spPr>
          <a:xfrm>
            <a:off x="5728335" y="3743960"/>
            <a:ext cx="2468880" cy="1291590"/>
          </a:xfrm>
          <a:prstGeom prst="rect">
            <a:avLst/>
          </a:prstGeom>
          <a:noFill/>
        </p:spPr>
        <p:txBody>
          <a:bodyPr wrap="none" rtlCol="0">
            <a:spAutoFit/>
          </a:bodyPr>
          <a:lstStyle/>
          <a:p>
            <a:pPr algn="l"/>
            <a:r>
              <a:rPr lang="zh-CN" sz="2000" smtClean="0">
                <a:ln>
                  <a:noFill/>
                </a:ln>
                <a:solidFill>
                  <a:schemeClr val="accent1"/>
                </a:solidFill>
                <a:effectLst/>
                <a:latin typeface="微软雅黑" panose="020B0503020204020204" pitchFamily="34" charset="-122"/>
                <a:ea typeface="微软雅黑" panose="020B0503020204020204" pitchFamily="34" charset="-122"/>
                <a:cs typeface="+mn-ea"/>
                <a:sym typeface="+mn-ea"/>
              </a:rPr>
              <a:t>图书馆行政办公区</a:t>
            </a:r>
          </a:p>
          <a:p>
            <a:pPr algn="l"/>
            <a:r>
              <a:rPr lang="zh-CN" sz="2000" smtClean="0">
                <a:ln>
                  <a:noFill/>
                </a:ln>
                <a:solidFill>
                  <a:schemeClr val="accent1"/>
                </a:solidFill>
                <a:effectLst/>
                <a:latin typeface="微软雅黑" panose="020B0503020204020204" pitchFamily="34" charset="-122"/>
                <a:ea typeface="微软雅黑" panose="020B0503020204020204" pitchFamily="34" charset="-122"/>
                <a:cs typeface="+mn-ea"/>
                <a:sym typeface="+mn-ea"/>
              </a:rPr>
              <a:t>海南省教育科研数字</a:t>
            </a:r>
          </a:p>
          <a:p>
            <a:pPr algn="l"/>
            <a:r>
              <a:rPr lang="zh-CN" sz="2000" smtClean="0">
                <a:ln>
                  <a:noFill/>
                </a:ln>
                <a:solidFill>
                  <a:schemeClr val="accent1"/>
                </a:solidFill>
                <a:effectLst/>
                <a:latin typeface="微软雅黑" panose="020B0503020204020204" pitchFamily="34" charset="-122"/>
                <a:ea typeface="微软雅黑" panose="020B0503020204020204" pitchFamily="34" charset="-122"/>
                <a:cs typeface="+mn-ea"/>
                <a:sym typeface="+mn-ea"/>
              </a:rPr>
              <a:t>图书馆</a:t>
            </a:r>
            <a:endParaRPr lang="zh-CN" b="1" smtClean="0">
              <a:ln>
                <a:noFill/>
              </a:ln>
              <a:solidFill>
                <a:schemeClr val="accent2"/>
              </a:solidFill>
              <a:effectLst/>
              <a:latin typeface="微软雅黑" panose="020B0503020204020204" pitchFamily="34" charset="-122"/>
              <a:ea typeface="微软雅黑" panose="020B0503020204020204" pitchFamily="34" charset="-122"/>
              <a:cs typeface="+mn-ea"/>
              <a:sym typeface="+mn-ea"/>
            </a:endParaRPr>
          </a:p>
          <a:p>
            <a:endParaRPr lang="zh-CN" altLang="en-US"/>
          </a:p>
        </p:txBody>
      </p:sp>
      <p:sp>
        <p:nvSpPr>
          <p:cNvPr id="42" name="文本框 41"/>
          <p:cNvSpPr txBox="1"/>
          <p:nvPr/>
        </p:nvSpPr>
        <p:spPr>
          <a:xfrm>
            <a:off x="-108520" y="3435846"/>
            <a:ext cx="4639310" cy="1198880"/>
          </a:xfrm>
          <a:prstGeom prst="rect">
            <a:avLst/>
          </a:prstGeom>
          <a:noFill/>
        </p:spPr>
        <p:txBody>
          <a:bodyPr wrap="square" rtlCol="0" anchor="t">
            <a:spAutoFit/>
          </a:bodyPr>
          <a:lstStyle/>
          <a:p>
            <a:pPr marL="0" indent="0" algn="ctr">
              <a:buNone/>
            </a:pPr>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海甸校区馆藏资源</a:t>
            </a:r>
          </a:p>
          <a:p>
            <a:pPr marL="0" indent="0" algn="ctr">
              <a:buNone/>
            </a:pPr>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分布（北馆）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p:cNvSpPr txBox="1"/>
          <p:nvPr/>
        </p:nvSpPr>
        <p:spPr>
          <a:xfrm>
            <a:off x="154940" y="411480"/>
            <a:ext cx="8528685"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海甸校区馆藏资源的分布（南馆）</a:t>
            </a:r>
            <a:endPar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endParaRPr>
          </a:p>
        </p:txBody>
      </p:sp>
      <p:sp>
        <p:nvSpPr>
          <p:cNvPr id="8" name="Line 6"/>
          <p:cNvSpPr>
            <a:spLocks noChangeShapeType="1"/>
          </p:cNvSpPr>
          <p:nvPr/>
        </p:nvSpPr>
        <p:spPr bwMode="gray">
          <a:xfrm>
            <a:off x="1901138" y="1388006"/>
            <a:ext cx="0" cy="2125460"/>
          </a:xfrm>
          <a:prstGeom prst="line">
            <a:avLst/>
          </a:prstGeom>
          <a:noFill/>
          <a:ln w="9525">
            <a:solidFill>
              <a:srgbClr val="1C1C1C"/>
            </a:solidFill>
            <a:prstDash val="dash"/>
            <a:round/>
          </a:ln>
          <a:extLst>
            <a:ext uri="{909E8E84-426E-40DD-AFC4-6F175D3DCCD1}">
              <a14:hiddenFill xmlns="" xmlns:a14="http://schemas.microsoft.com/office/drawing/2010/main">
                <a:noFill/>
              </a14:hiddenFill>
            </a:ext>
          </a:extLst>
        </p:spPr>
        <p:txBody>
          <a:bodyPr wrap="none" anchor="ctr"/>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9" name="Line 7"/>
          <p:cNvSpPr>
            <a:spLocks noChangeShapeType="1"/>
          </p:cNvSpPr>
          <p:nvPr/>
        </p:nvSpPr>
        <p:spPr bwMode="gray">
          <a:xfrm>
            <a:off x="3610608" y="1368914"/>
            <a:ext cx="0" cy="2216307"/>
          </a:xfrm>
          <a:prstGeom prst="line">
            <a:avLst/>
          </a:prstGeom>
          <a:noFill/>
          <a:ln w="9525">
            <a:solidFill>
              <a:srgbClr val="1C1C1C"/>
            </a:solidFill>
            <a:prstDash val="dash"/>
            <a:round/>
          </a:ln>
          <a:extLst>
            <a:ext uri="{909E8E84-426E-40DD-AFC4-6F175D3DCCD1}">
              <a14:hiddenFill xmlns="" xmlns:a14="http://schemas.microsoft.com/office/drawing/2010/main">
                <a:noFill/>
              </a14:hiddenFill>
            </a:ext>
          </a:extLst>
        </p:spPr>
        <p:txBody>
          <a:bodyPr wrap="none" anchor="ctr"/>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10" name="Freeform 9"/>
          <p:cNvSpPr/>
          <p:nvPr/>
        </p:nvSpPr>
        <p:spPr bwMode="gray">
          <a:xfrm>
            <a:off x="1014140" y="3554879"/>
            <a:ext cx="6768752" cy="1623202"/>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solidFill>
            <a:schemeClr val="bg1"/>
          </a:solidFill>
          <a:ln>
            <a:noFill/>
          </a:ln>
          <a:effectLst/>
        </p:spPr>
        <p:style>
          <a:lnRef idx="3">
            <a:schemeClr val="lt1"/>
          </a:lnRef>
          <a:fillRef idx="1">
            <a:schemeClr val="accent2"/>
          </a:fillRef>
          <a:effectRef idx="1">
            <a:schemeClr val="accent2"/>
          </a:effectRef>
          <a:fontRef idx="minor">
            <a:schemeClr val="lt1"/>
          </a:fontRef>
        </p:style>
        <p:txBody>
          <a:bodyPr wrap="none" anchor="ctr">
            <a:flatTx/>
          </a:bodyPr>
          <a:lstStyle/>
          <a:p>
            <a:pPr>
              <a:defRPr/>
            </a:pPr>
            <a:endParaRPr lang="zh-CN" altLang="en-US">
              <a:latin typeface="+mn-ea"/>
            </a:endParaRPr>
          </a:p>
        </p:txBody>
      </p:sp>
      <p:grpSp>
        <p:nvGrpSpPr>
          <p:cNvPr id="11" name="组合 10"/>
          <p:cNvGrpSpPr/>
          <p:nvPr/>
        </p:nvGrpSpPr>
        <p:grpSpPr>
          <a:xfrm>
            <a:off x="251758" y="1280396"/>
            <a:ext cx="2382520" cy="2357755"/>
            <a:chOff x="2042458" y="80397"/>
            <a:chExt cx="2382520" cy="2357755"/>
          </a:xfrm>
        </p:grpSpPr>
        <p:sp>
          <p:nvSpPr>
            <p:cNvPr id="12" name="Text Box 16"/>
            <p:cNvSpPr txBox="1">
              <a:spLocks noChangeArrowheads="1"/>
            </p:cNvSpPr>
            <p:nvPr/>
          </p:nvSpPr>
          <p:spPr bwMode="auto">
            <a:xfrm>
              <a:off x="2042458" y="574427"/>
              <a:ext cx="2382520" cy="1863725"/>
            </a:xfrm>
            <a:prstGeom prst="rect">
              <a:avLst/>
            </a:prstGeom>
            <a:noFill/>
            <a:ln w="9525">
              <a:noFill/>
              <a:miter lim="800000"/>
            </a:ln>
            <a:effectLst/>
          </p:spPr>
          <p:txBody>
            <a:bodyPr wrap="square">
              <a:spAutoFit/>
            </a:bodyPr>
            <a:lstStyle/>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sym typeface="+mn-ea"/>
                </a:rPr>
                <a:t>报刊阅览室</a:t>
              </a:r>
            </a:p>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sym typeface="+mn-ea"/>
                </a:rPr>
                <a:t>（</a:t>
              </a:r>
              <a:r>
                <a:rPr lang="zh-CN" altLang="en-US" sz="2400" dirty="0" smtClean="0">
                  <a:ln>
                    <a:noFill/>
                  </a:ln>
                  <a:solidFill>
                    <a:srgbClr val="FF0000"/>
                  </a:solidFill>
                  <a:effectLst/>
                  <a:latin typeface="微软雅黑" panose="020B0503020204020204" pitchFamily="34" charset="-122"/>
                  <a:ea typeface="微软雅黑" panose="020B0503020204020204" pitchFamily="34" charset="-122"/>
                  <a:sym typeface="+mn-ea"/>
                </a:rPr>
                <a:t>有空调</a:t>
              </a: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sym typeface="+mn-ea"/>
                </a:rPr>
                <a:t>）</a:t>
              </a:r>
            </a:p>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sym typeface="+mn-ea"/>
                </a:rPr>
                <a:t>密集二库</a:t>
              </a:r>
            </a:p>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sym typeface="+mn-ea"/>
                </a:rPr>
                <a:t>（</a:t>
              </a:r>
              <a:r>
                <a:rPr lang="zh-CN" altLang="en-US" sz="2400" dirty="0" smtClean="0">
                  <a:ln>
                    <a:noFill/>
                  </a:ln>
                  <a:solidFill>
                    <a:srgbClr val="FF0000"/>
                  </a:solidFill>
                  <a:effectLst/>
                  <a:latin typeface="微软雅黑" panose="020B0503020204020204" pitchFamily="34" charset="-122"/>
                  <a:ea typeface="微软雅黑" panose="020B0503020204020204" pitchFamily="34" charset="-122"/>
                  <a:sym typeface="+mn-ea"/>
                </a:rPr>
                <a:t>可外借</a:t>
              </a: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sym typeface="+mn-ea"/>
                </a:rPr>
                <a:t>）</a:t>
              </a:r>
            </a:p>
          </p:txBody>
        </p:sp>
        <p:sp>
          <p:nvSpPr>
            <p:cNvPr id="13" name="文本框 76"/>
            <p:cNvSpPr>
              <a:spLocks noChangeArrowheads="1"/>
            </p:cNvSpPr>
            <p:nvPr/>
          </p:nvSpPr>
          <p:spPr bwMode="auto">
            <a:xfrm>
              <a:off x="2938881" y="80397"/>
              <a:ext cx="901199"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sz="3600" b="1" dirty="0">
                  <a:latin typeface="微软雅黑" panose="020B0503020204020204" pitchFamily="34" charset="-122"/>
                  <a:ea typeface="微软雅黑" panose="020B0503020204020204" pitchFamily="34" charset="-122"/>
                </a:rPr>
                <a:t>1F</a:t>
              </a:r>
              <a:endParaRPr lang="zh-CN" altLang="en-US" sz="3600" b="1"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915862" y="1296906"/>
            <a:ext cx="1830846" cy="2320339"/>
            <a:chOff x="3272470" y="2139702"/>
            <a:chExt cx="1903633" cy="2320339"/>
          </a:xfrm>
        </p:grpSpPr>
        <p:sp>
          <p:nvSpPr>
            <p:cNvPr id="15" name="Text Box 16"/>
            <p:cNvSpPr txBox="1">
              <a:spLocks noChangeArrowheads="1"/>
            </p:cNvSpPr>
            <p:nvPr/>
          </p:nvSpPr>
          <p:spPr bwMode="auto">
            <a:xfrm>
              <a:off x="3272470" y="2596316"/>
              <a:ext cx="1723778" cy="1863725"/>
            </a:xfrm>
            <a:prstGeom prst="rect">
              <a:avLst/>
            </a:prstGeom>
            <a:noFill/>
            <a:ln w="9525">
              <a:noFill/>
              <a:miter lim="800000"/>
            </a:ln>
            <a:effectLst/>
          </p:spPr>
          <p:txBody>
            <a:bodyPr wrap="square">
              <a:spAutoFit/>
            </a:bodyPr>
            <a:lstStyle/>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海南地方文化展厅（</a:t>
              </a:r>
              <a:r>
                <a:rPr lang="zh-CN" altLang="en-US" sz="2400" dirty="0" smtClean="0">
                  <a:ln>
                    <a:noFill/>
                  </a:ln>
                  <a:solidFill>
                    <a:srgbClr val="FF0000"/>
                  </a:solidFill>
                  <a:effectLst/>
                  <a:latin typeface="微软雅黑" panose="020B0503020204020204" pitchFamily="34" charset="-122"/>
                  <a:ea typeface="微软雅黑" panose="020B0503020204020204" pitchFamily="34" charset="-122"/>
                </a:rPr>
                <a:t>可参观</a:t>
              </a: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a:t>
              </a:r>
            </a:p>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哲社二库</a:t>
              </a:r>
            </a:p>
          </p:txBody>
        </p:sp>
        <p:sp>
          <p:nvSpPr>
            <p:cNvPr id="16" name="文本框 76"/>
            <p:cNvSpPr>
              <a:spLocks noChangeArrowheads="1"/>
            </p:cNvSpPr>
            <p:nvPr/>
          </p:nvSpPr>
          <p:spPr bwMode="auto">
            <a:xfrm>
              <a:off x="4232829" y="2139702"/>
              <a:ext cx="943274"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sz="3600" b="1" dirty="0">
                  <a:solidFill>
                    <a:schemeClr val="bg2"/>
                  </a:solidFill>
                  <a:latin typeface="微软雅黑" panose="020B0503020204020204" pitchFamily="34" charset="-122"/>
                  <a:ea typeface="微软雅黑" panose="020B0503020204020204" pitchFamily="34" charset="-122"/>
                </a:rPr>
                <a:t>2F</a:t>
              </a:r>
              <a:endParaRPr lang="zh-CN" altLang="en-US" sz="3600" b="1" dirty="0">
                <a:solidFill>
                  <a:schemeClr val="bg2"/>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3570590" y="1296906"/>
            <a:ext cx="1655943" cy="1454532"/>
            <a:chOff x="5292710" y="2139702"/>
            <a:chExt cx="1655943" cy="1454532"/>
          </a:xfrm>
        </p:grpSpPr>
        <p:sp>
          <p:nvSpPr>
            <p:cNvPr id="18" name="Text Box 16"/>
            <p:cNvSpPr txBox="1">
              <a:spLocks noChangeArrowheads="1"/>
            </p:cNvSpPr>
            <p:nvPr/>
          </p:nvSpPr>
          <p:spPr bwMode="auto">
            <a:xfrm>
              <a:off x="5292710" y="2616969"/>
              <a:ext cx="1655943" cy="977265"/>
            </a:xfrm>
            <a:prstGeom prst="rect">
              <a:avLst/>
            </a:prstGeom>
            <a:noFill/>
            <a:ln w="9525">
              <a:noFill/>
              <a:miter lim="800000"/>
            </a:ln>
            <a:effectLst/>
          </p:spPr>
          <p:txBody>
            <a:bodyPr wrap="square">
              <a:spAutoFit/>
            </a:bodyPr>
            <a:lstStyle/>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哲社三库</a:t>
              </a:r>
            </a:p>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馈赠一库</a:t>
              </a:r>
            </a:p>
          </p:txBody>
        </p:sp>
        <p:sp>
          <p:nvSpPr>
            <p:cNvPr id="19" name="文本框 76"/>
            <p:cNvSpPr>
              <a:spLocks noChangeArrowheads="1"/>
            </p:cNvSpPr>
            <p:nvPr/>
          </p:nvSpPr>
          <p:spPr bwMode="auto">
            <a:xfrm>
              <a:off x="5798919" y="2139702"/>
              <a:ext cx="889646"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sz="3600" b="1" dirty="0">
                  <a:solidFill>
                    <a:schemeClr val="tx2"/>
                  </a:solidFill>
                  <a:latin typeface="微软雅黑" panose="020B0503020204020204" pitchFamily="34" charset="-122"/>
                  <a:ea typeface="微软雅黑" panose="020B0503020204020204" pitchFamily="34" charset="-122"/>
                  <a:sym typeface="+mn-ea"/>
                </a:rPr>
                <a:t>3F</a:t>
              </a:r>
              <a:endParaRPr lang="zh-CN" altLang="en-US" sz="3600" b="1" dirty="0">
                <a:solidFill>
                  <a:schemeClr val="tx2"/>
                </a:solidFill>
                <a:latin typeface="微软雅黑" panose="020B0503020204020204" pitchFamily="34" charset="-122"/>
                <a:ea typeface="微软雅黑" panose="020B0503020204020204" pitchFamily="34" charset="-122"/>
              </a:endParaRPr>
            </a:p>
          </p:txBody>
        </p:sp>
      </p:grpSp>
      <p:sp>
        <p:nvSpPr>
          <p:cNvPr id="2" name="Line 7"/>
          <p:cNvSpPr>
            <a:spLocks noChangeShapeType="1"/>
          </p:cNvSpPr>
          <p:nvPr/>
        </p:nvSpPr>
        <p:spPr bwMode="gray">
          <a:xfrm>
            <a:off x="4966333" y="1368914"/>
            <a:ext cx="0" cy="2216307"/>
          </a:xfrm>
          <a:prstGeom prst="line">
            <a:avLst/>
          </a:prstGeom>
          <a:noFill/>
          <a:ln w="9525">
            <a:solidFill>
              <a:srgbClr val="1C1C1C"/>
            </a:solidFill>
            <a:prstDash val="dash"/>
            <a:round/>
          </a:ln>
          <a:extLst>
            <a:ext uri="{909E8E84-426E-40DD-AFC4-6F175D3DCCD1}">
              <a14:hiddenFill xmlns="" xmlns:a14="http://schemas.microsoft.com/office/drawing/2010/main">
                <a:noFill/>
              </a14:hiddenFill>
            </a:ext>
          </a:extLst>
        </p:spPr>
        <p:txBody>
          <a:bodyPr wrap="none" anchor="ctr"/>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 name="文本框 76"/>
          <p:cNvSpPr>
            <a:spLocks noChangeArrowheads="1"/>
          </p:cNvSpPr>
          <p:nvPr/>
        </p:nvSpPr>
        <p:spPr bwMode="auto">
          <a:xfrm>
            <a:off x="6141184" y="1280396"/>
            <a:ext cx="889646"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sz="3600" b="1" dirty="0">
                <a:solidFill>
                  <a:srgbClr val="0E8BD6"/>
                </a:solidFill>
                <a:latin typeface="微软雅黑" panose="020B0503020204020204" pitchFamily="34" charset="-122"/>
                <a:ea typeface="微软雅黑" panose="020B0503020204020204" pitchFamily="34" charset="-122"/>
                <a:sym typeface="+mn-ea"/>
              </a:rPr>
              <a:t>4F</a:t>
            </a:r>
            <a:endParaRPr lang="en-US" altLang="en-US" sz="3600" b="1" dirty="0">
              <a:solidFill>
                <a:srgbClr val="0E8BD6"/>
              </a:solidFill>
              <a:latin typeface="微软雅黑" panose="020B0503020204020204" pitchFamily="34" charset="-122"/>
              <a:ea typeface="微软雅黑" panose="020B0503020204020204" pitchFamily="34" charset="-122"/>
              <a:sym typeface="+mn-ea"/>
            </a:endParaRPr>
          </a:p>
        </p:txBody>
      </p:sp>
      <p:sp>
        <p:nvSpPr>
          <p:cNvPr id="20" name="Line 7"/>
          <p:cNvSpPr>
            <a:spLocks noChangeShapeType="1"/>
          </p:cNvSpPr>
          <p:nvPr/>
        </p:nvSpPr>
        <p:spPr bwMode="gray">
          <a:xfrm>
            <a:off x="7660003" y="1576559"/>
            <a:ext cx="0" cy="2216307"/>
          </a:xfrm>
          <a:prstGeom prst="line">
            <a:avLst/>
          </a:prstGeom>
          <a:noFill/>
          <a:ln w="9525">
            <a:solidFill>
              <a:srgbClr val="1C1C1C"/>
            </a:solidFill>
            <a:prstDash val="dash"/>
            <a:round/>
          </a:ln>
          <a:extLst>
            <a:ext uri="{909E8E84-426E-40DD-AFC4-6F175D3DCCD1}">
              <a14:hiddenFill xmlns="" xmlns:a14="http://schemas.microsoft.com/office/drawing/2010/main">
                <a:noFill/>
              </a14:hiddenFill>
            </a:ext>
          </a:extLst>
        </p:spPr>
        <p:txBody>
          <a:bodyPr wrap="none" anchor="ctr"/>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894580" y="1793875"/>
            <a:ext cx="2440940" cy="1753235"/>
          </a:xfrm>
          <a:prstGeom prst="rect">
            <a:avLst/>
          </a:prstGeom>
          <a:noFill/>
        </p:spPr>
        <p:txBody>
          <a:bodyPr wrap="square" rtlCol="0">
            <a:spAutoFit/>
          </a:bodyPr>
          <a:lstStyle/>
          <a:p>
            <a:pPr algn="l" fontAlgn="auto">
              <a:lnSpc>
                <a:spcPct val="15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海南地方文献库</a:t>
            </a:r>
          </a:p>
          <a:p>
            <a:pPr algn="l" fontAlgn="auto">
              <a:lnSpc>
                <a:spcPct val="15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海大学者文库</a:t>
            </a:r>
          </a:p>
          <a:p>
            <a:pPr algn="l" fontAlgn="auto">
              <a:lnSpc>
                <a:spcPct val="15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古籍库</a:t>
            </a:r>
          </a:p>
        </p:txBody>
      </p:sp>
      <p:sp>
        <p:nvSpPr>
          <p:cNvPr id="22" name="文本框 21"/>
          <p:cNvSpPr txBox="1"/>
          <p:nvPr/>
        </p:nvSpPr>
        <p:spPr>
          <a:xfrm>
            <a:off x="6860540" y="1888490"/>
            <a:ext cx="309880" cy="829945"/>
          </a:xfrm>
          <a:prstGeom prst="rect">
            <a:avLst/>
          </a:prstGeom>
          <a:noFill/>
        </p:spPr>
        <p:txBody>
          <a:bodyPr wrap="none" rtlCol="0">
            <a:spAutoFit/>
          </a:bodyPr>
          <a:lstStyle/>
          <a:p>
            <a:pPr algn="l"/>
            <a:endParaRPr kumimoji="0" lang="zh-CN" altLang="en-US" sz="2400" i="0" u="none" strike="noStrike" cap="none" normalizeH="0" baseline="0" dirty="0">
              <a:solidFill>
                <a:srgbClr val="FF0000"/>
              </a:solidFill>
              <a:latin typeface="微软雅黑" panose="020B0503020204020204" pitchFamily="34" charset="-122"/>
              <a:ea typeface="微软雅黑" panose="020B0503020204020204" pitchFamily="34" charset="-122"/>
            </a:endParaRPr>
          </a:p>
          <a:p>
            <a:endParaRPr kumimoji="0" lang="zh-CN" altLang="en-US" sz="2400" i="0" u="none" strike="noStrike" cap="none" normalizeH="0" baseline="0" dirty="0">
              <a:solidFill>
                <a:schemeClr val="accent1"/>
              </a:solidFill>
              <a:latin typeface="微软雅黑" panose="020B0503020204020204" pitchFamily="34" charset="-122"/>
              <a:ea typeface="微软雅黑" panose="020B0503020204020204" pitchFamily="34" charset="-122"/>
            </a:endParaRPr>
          </a:p>
        </p:txBody>
      </p:sp>
      <p:sp>
        <p:nvSpPr>
          <p:cNvPr id="6" name="Text Box 16"/>
          <p:cNvSpPr txBox="1">
            <a:spLocks noChangeArrowheads="1"/>
          </p:cNvSpPr>
          <p:nvPr/>
        </p:nvSpPr>
        <p:spPr bwMode="auto">
          <a:xfrm rot="10800000" flipV="1">
            <a:off x="3578860" y="2577465"/>
            <a:ext cx="1323340" cy="977265"/>
          </a:xfrm>
          <a:prstGeom prst="rect">
            <a:avLst/>
          </a:prstGeom>
          <a:noFill/>
          <a:ln w="9525">
            <a:noFill/>
            <a:miter lim="800000"/>
          </a:ln>
          <a:effectLst/>
        </p:spPr>
        <p:txBody>
          <a:bodyPr wrap="square">
            <a:spAutoFit/>
          </a:bodyPr>
          <a:lstStyle/>
          <a:p>
            <a:pPr algn="just">
              <a:lnSpc>
                <a:spcPct val="120000"/>
              </a:lnSpc>
            </a:pPr>
            <a:r>
              <a:rPr lang="zh-CN" altLang="en-US" sz="2400" dirty="0" smtClean="0">
                <a:ln>
                  <a:noFill/>
                </a:ln>
                <a:solidFill>
                  <a:schemeClr val="accent1"/>
                </a:solidFill>
                <a:effectLst/>
                <a:latin typeface="微软雅黑" panose="020B0503020204020204" pitchFamily="34" charset="-122"/>
                <a:ea typeface="微软雅黑" panose="020B0503020204020204" pitchFamily="34" charset="-122"/>
              </a:rPr>
              <a:t>南海文献室</a:t>
            </a: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642225" y="3288030"/>
            <a:ext cx="1106170" cy="1681480"/>
            <a:chOff x="948" y="2241"/>
            <a:chExt cx="1742" cy="2648"/>
          </a:xfrm>
        </p:grpSpPr>
        <p:grpSp>
          <p:nvGrpSpPr>
            <p:cNvPr id="24579" name="组合 2"/>
            <p:cNvGrpSpPr/>
            <p:nvPr/>
          </p:nvGrpSpPr>
          <p:grpSpPr>
            <a:xfrm>
              <a:off x="984" y="2256"/>
              <a:ext cx="1695" cy="655"/>
              <a:chOff x="6591300" y="2420307"/>
              <a:chExt cx="1076456" cy="416859"/>
            </a:xfrm>
          </p:grpSpPr>
          <p:sp>
            <p:nvSpPr>
              <p:cNvPr id="2" name="矩形 1"/>
              <p:cNvSpPr/>
              <p:nvPr/>
            </p:nvSpPr>
            <p:spPr>
              <a:xfrm>
                <a:off x="6591300" y="2420307"/>
                <a:ext cx="914400" cy="416859"/>
              </a:xfrm>
              <a:prstGeom prst="rect">
                <a:avLst/>
              </a:prstGeom>
              <a:solidFill>
                <a:srgbClr val="5C718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6" name="同侧圆角矩形 5"/>
              <p:cNvSpPr/>
              <p:nvPr/>
            </p:nvSpPr>
            <p:spPr>
              <a:xfrm rot="5400000">
                <a:off x="7486559" y="2568407"/>
                <a:ext cx="241737" cy="120658"/>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sp>
          <p:nvSpPr>
            <p:cNvPr id="3" name="KSO_Shape"/>
            <p:cNvSpPr/>
            <p:nvPr/>
          </p:nvSpPr>
          <p:spPr>
            <a:xfrm rot="4500000">
              <a:off x="1365" y="2072"/>
              <a:ext cx="683" cy="1020"/>
            </a:xfrm>
            <a:custGeom>
              <a:avLst/>
              <a:gdLst>
                <a:gd name="connsiteX0" fmla="*/ 1491342 w 1491342"/>
                <a:gd name="connsiteY0" fmla="*/ 0 h 2231572"/>
                <a:gd name="connsiteX1" fmla="*/ 32657 w 1491342"/>
                <a:gd name="connsiteY1" fmla="*/ 1143000 h 2231572"/>
                <a:gd name="connsiteX2" fmla="*/ 685800 w 1491342"/>
                <a:gd name="connsiteY2" fmla="*/ 1284515 h 2231572"/>
                <a:gd name="connsiteX3" fmla="*/ 0 w 1491342"/>
                <a:gd name="connsiteY3" fmla="*/ 2231572 h 2231572"/>
                <a:gd name="connsiteX4" fmla="*/ 1404257 w 1491342"/>
                <a:gd name="connsiteY4" fmla="*/ 1143000 h 2231572"/>
                <a:gd name="connsiteX5" fmla="*/ 794657 w 1491342"/>
                <a:gd name="connsiteY5" fmla="*/ 990600 h 2231572"/>
                <a:gd name="connsiteX6" fmla="*/ 1491342 w 1491342"/>
                <a:gd name="connsiteY6" fmla="*/ 0 h 22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342" h="2231572">
                  <a:moveTo>
                    <a:pt x="1491342" y="0"/>
                  </a:moveTo>
                  <a:lnTo>
                    <a:pt x="32657" y="1143000"/>
                  </a:lnTo>
                  <a:lnTo>
                    <a:pt x="685800" y="1284515"/>
                  </a:lnTo>
                  <a:lnTo>
                    <a:pt x="0" y="2231572"/>
                  </a:lnTo>
                  <a:lnTo>
                    <a:pt x="1404257" y="1143000"/>
                  </a:lnTo>
                  <a:lnTo>
                    <a:pt x="794657" y="990600"/>
                  </a:lnTo>
                  <a:lnTo>
                    <a:pt x="1491342" y="0"/>
                  </a:lnTo>
                  <a:close/>
                </a:path>
              </a:pathLst>
            </a:custGeom>
            <a:solidFill>
              <a:srgbClr val="EC12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nvGrpSpPr>
            <p:cNvPr id="4" name="组合 3"/>
            <p:cNvGrpSpPr/>
            <p:nvPr/>
          </p:nvGrpSpPr>
          <p:grpSpPr>
            <a:xfrm>
              <a:off x="996" y="3290"/>
              <a:ext cx="1695" cy="656"/>
              <a:chOff x="6591300" y="2420307"/>
              <a:chExt cx="1076456" cy="416859"/>
            </a:xfrm>
            <a:solidFill>
              <a:srgbClr val="00C7F6"/>
            </a:solidFill>
          </p:grpSpPr>
          <p:sp>
            <p:nvSpPr>
              <p:cNvPr id="14" name="矩形 13"/>
              <p:cNvSpPr/>
              <p:nvPr/>
            </p:nvSpPr>
            <p:spPr>
              <a:xfrm>
                <a:off x="6591300" y="2420307"/>
                <a:ext cx="914400" cy="416859"/>
              </a:xfrm>
              <a:prstGeom prst="rect">
                <a:avLst/>
              </a:prstGeom>
              <a:solidFill>
                <a:srgbClr val="5C718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5" name="同侧圆角矩形 14"/>
              <p:cNvSpPr/>
              <p:nvPr/>
            </p:nvSpPr>
            <p:spPr>
              <a:xfrm rot="5400000">
                <a:off x="7486558" y="2568407"/>
                <a:ext cx="241737" cy="120658"/>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grpSp>
          <p:nvGrpSpPr>
            <p:cNvPr id="24582" name="组合 10"/>
            <p:cNvGrpSpPr/>
            <p:nvPr/>
          </p:nvGrpSpPr>
          <p:grpSpPr>
            <a:xfrm>
              <a:off x="948" y="4233"/>
              <a:ext cx="1695" cy="657"/>
              <a:chOff x="6591300" y="2420307"/>
              <a:chExt cx="1076456" cy="416859"/>
            </a:xfrm>
          </p:grpSpPr>
          <p:sp>
            <p:nvSpPr>
              <p:cNvPr id="16" name="矩形 15"/>
              <p:cNvSpPr/>
              <p:nvPr/>
            </p:nvSpPr>
            <p:spPr>
              <a:xfrm>
                <a:off x="6591300" y="2420307"/>
                <a:ext cx="914400" cy="416859"/>
              </a:xfrm>
              <a:prstGeom prst="rect">
                <a:avLst/>
              </a:prstGeom>
              <a:solidFill>
                <a:srgbClr val="5C718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7" name="同侧圆角矩形 16"/>
              <p:cNvSpPr/>
              <p:nvPr/>
            </p:nvSpPr>
            <p:spPr>
              <a:xfrm rot="5400000">
                <a:off x="7486559" y="2568407"/>
                <a:ext cx="241737" cy="120658"/>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sp>
          <p:nvSpPr>
            <p:cNvPr id="18" name="矩形 17"/>
            <p:cNvSpPr/>
            <p:nvPr/>
          </p:nvSpPr>
          <p:spPr>
            <a:xfrm>
              <a:off x="1124" y="3368"/>
              <a:ext cx="190" cy="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9" name="矩形 18"/>
            <p:cNvSpPr/>
            <p:nvPr/>
          </p:nvSpPr>
          <p:spPr>
            <a:xfrm>
              <a:off x="1139" y="4381"/>
              <a:ext cx="188" cy="4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20" name="矩形 19"/>
            <p:cNvSpPr/>
            <p:nvPr/>
          </p:nvSpPr>
          <p:spPr>
            <a:xfrm>
              <a:off x="1396" y="4378"/>
              <a:ext cx="190" cy="4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sp>
        <p:nvSpPr>
          <p:cNvPr id="5" name="文本框 4"/>
          <p:cNvSpPr txBox="1"/>
          <p:nvPr/>
        </p:nvSpPr>
        <p:spPr>
          <a:xfrm>
            <a:off x="107504" y="699542"/>
            <a:ext cx="8696960" cy="3784600"/>
          </a:xfrm>
          <a:prstGeom prst="rect">
            <a:avLst/>
          </a:prstGeom>
          <a:noFill/>
        </p:spPr>
        <p:txBody>
          <a:bodyPr wrap="square" rtlCol="0">
            <a:spAutoFit/>
          </a:bodyPr>
          <a:lstStyle/>
          <a:p>
            <a:pPr algn="l" eaLnBrk="1" latinLnBrk="0" hangingPunct="1">
              <a:lnSpc>
                <a:spcPct val="150000"/>
              </a:lnSpc>
              <a:buNone/>
            </a:pP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图书馆的馆藏书目中会显示文献所在的</a:t>
            </a:r>
            <a:r>
              <a:rPr lang="zh-CN" altLang="en-US" sz="2400" b="1" dirty="0">
                <a:solidFill>
                  <a:srgbClr val="0E8BD6"/>
                </a:solidFill>
                <a:latin typeface="字体管家嘉丽丽" panose="00020600040101010101" charset="-122"/>
                <a:ea typeface="字体管家嘉丽丽" panose="00020600040101010101" charset="-122"/>
                <a:cs typeface="微软雅黑" panose="020B0503020204020204" pitchFamily="34" charset="-122"/>
                <a:sym typeface="+mn-ea"/>
              </a:rPr>
              <a:t>书库</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400" b="1" dirty="0">
                <a:solidFill>
                  <a:srgbClr val="0E8BD6"/>
                </a:solidFill>
                <a:latin typeface="字体管家嘉丽丽" panose="00020600040101010101" charset="-122"/>
                <a:ea typeface="字体管家嘉丽丽" panose="00020600040101010101" charset="-122"/>
                <a:cs typeface="微软雅黑" panose="020B0503020204020204" pitchFamily="34" charset="-122"/>
                <a:sym typeface="+mn-ea"/>
              </a:rPr>
              <a:t>阅览室</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；总服务台在北馆二楼</a:t>
            </a: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，负责读者</a:t>
            </a:r>
            <a:r>
              <a:rPr lang="zh-CN" altLang="en-US" sz="2400" b="1" dirty="0" smtClean="0">
                <a:solidFill>
                  <a:srgbClr val="0E8BD6"/>
                </a:solidFill>
                <a:latin typeface="字体管家嘉丽丽" panose="00020600040101010101" charset="-122"/>
                <a:ea typeface="字体管家嘉丽丽" panose="00020600040101010101" charset="-122"/>
                <a:cs typeface="微软雅黑" panose="020B0503020204020204" pitchFamily="34" charset="-122"/>
                <a:sym typeface="+mn-ea"/>
              </a:rPr>
              <a:t>咨</a:t>
            </a:r>
            <a:r>
              <a:rPr lang="zh-CN" altLang="en-US" sz="2400" b="1" dirty="0">
                <a:solidFill>
                  <a:srgbClr val="0E8BD6"/>
                </a:solidFill>
                <a:latin typeface="字体管家嘉丽丽" panose="00020600040101010101" charset="-122"/>
                <a:ea typeface="字体管家嘉丽丽" panose="00020600040101010101" charset="-122"/>
                <a:cs typeface="微软雅黑" panose="020B0503020204020204" pitchFamily="34" charset="-122"/>
                <a:sym typeface="+mn-ea"/>
              </a:rPr>
              <a:t>询等事宜</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的处理；</a:t>
            </a:r>
            <a:r>
              <a:rPr lang="zh-CN" alt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北楼四</a:t>
            </a:r>
            <a:r>
              <a:rPr lang="zh-CN" altLang="en-US"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楼自带设备学习区需要预约才能使用（图书馆微信</a:t>
            </a:r>
            <a:r>
              <a:rPr lang="en-US" altLang="zh-CN"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常见服务</a:t>
            </a:r>
            <a:r>
              <a:rPr lang="en-US" altLang="zh-CN"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座位预约）</a:t>
            </a: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严禁携带食品、饮料进入，严禁自行拨插设备，严禁占用机位自习，违者</a:t>
            </a:r>
            <a:r>
              <a:rPr lang="zh-CN" altLang="en-US" sz="2400" b="1" dirty="0">
                <a:solidFill>
                  <a:schemeClr val="tx1"/>
                </a:solidFill>
                <a:latin typeface="字体管家嘉丽丽" panose="00020600040101010101" charset="-122"/>
                <a:ea typeface="字体管家嘉丽丽" panose="00020600040101010101" charset="-122"/>
                <a:cs typeface="微软雅黑" panose="020B0503020204020204" pitchFamily="34" charset="-122"/>
                <a:sym typeface="+mn-ea"/>
              </a:rPr>
              <a:t>封号</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l" eaLnBrk="1" latinLnBrk="0" hangingPunct="1">
              <a:lnSpc>
                <a:spcPct val="150000"/>
              </a:lnSpc>
              <a:spcBef>
                <a:spcPts val="0"/>
              </a:spcBef>
              <a:buNone/>
            </a:pP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 四楼以上（含四楼）南馆和北馆</a:t>
            </a:r>
            <a:r>
              <a:rPr lang="zh-CN" altLang="en-US" sz="2400" b="1" dirty="0">
                <a:solidFill>
                  <a:srgbClr val="0E8BD6"/>
                </a:solidFill>
                <a:latin typeface="字体管家嘉丽丽" panose="00020600040101010101" charset="-122"/>
                <a:ea typeface="字体管家嘉丽丽" panose="00020600040101010101" charset="-122"/>
                <a:cs typeface="微软雅黑" panose="020B0503020204020204" pitchFamily="34" charset="-122"/>
                <a:sym typeface="+mn-ea"/>
              </a:rPr>
              <a:t>不相通</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4919980" y="668020"/>
            <a:ext cx="3888105" cy="259207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664983" y="779938"/>
            <a:ext cx="9887590" cy="3904334"/>
            <a:chOff x="-316" y="4370"/>
            <a:chExt cx="22472" cy="6207"/>
          </a:xfrm>
        </p:grpSpPr>
        <p:sp>
          <p:nvSpPr>
            <p:cNvPr id="2" name="文本框 1"/>
            <p:cNvSpPr txBox="1"/>
            <p:nvPr/>
          </p:nvSpPr>
          <p:spPr>
            <a:xfrm>
              <a:off x="9476" y="4370"/>
              <a:ext cx="12680" cy="3670"/>
            </a:xfrm>
            <a:prstGeom prst="rect">
              <a:avLst/>
            </a:prstGeom>
            <a:noFill/>
          </p:spPr>
          <p:txBody>
            <a:bodyPr wrap="square" rtlCol="0">
              <a:spAutoFit/>
            </a:bodyPr>
            <a:lstStyle/>
            <a:p>
              <a:pPr algn="l"/>
              <a:r>
                <a:rPr lang="zh-CN" altLang="en-US" sz="28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密集书库（</a:t>
              </a:r>
              <a:r>
                <a:rPr lang="zh-CN" altLang="en-US" sz="28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凭典藏号</a:t>
              </a:r>
              <a:r>
                <a:rPr lang="zh-CN" altLang="en-US" sz="28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p>
            <a:p>
              <a:pPr algn="l"/>
              <a:r>
                <a:rPr lang="zh-CN" altLang="en-US" sz="28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及保留本书</a:t>
              </a:r>
              <a:r>
                <a:rPr lang="zh-CN" altLang="en-US" sz="28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库必</a:t>
              </a:r>
              <a:r>
                <a:rPr lang="zh-CN" altLang="en-US" sz="28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须</a:t>
              </a:r>
              <a:r>
                <a:rPr lang="zh-CN" altLang="en-US" sz="28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在</a:t>
              </a:r>
              <a:endParaRPr lang="en-US" altLang="zh-CN" sz="28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a:p>
              <a:pPr algn="l"/>
              <a:r>
                <a:rPr lang="zh-CN" altLang="en-US" sz="3200" dirty="0" smtClean="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rPr>
                <a:t>书</a:t>
              </a:r>
              <a:r>
                <a:rPr lang="zh-CN" altLang="en-US" sz="32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rPr>
                <a:t>库借还</a:t>
              </a:r>
            </a:p>
            <a:p>
              <a:pPr algn="l"/>
              <a:r>
                <a:rPr lang="zh-CN" altLang="en-US" sz="28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不能通过自助</a:t>
              </a:r>
              <a:r>
                <a:rPr lang="zh-CN" altLang="en-US" sz="2800" dirty="0">
                  <a:solidFill>
                    <a:schemeClr val="accent2"/>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借还机</a:t>
              </a:r>
            </a:p>
            <a:p>
              <a:pPr algn="l"/>
              <a:r>
                <a:rPr lang="zh-CN" altLang="en-US" sz="2800" dirty="0">
                  <a:solidFill>
                    <a:schemeClr val="accent2"/>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借还</a:t>
              </a:r>
            </a:p>
          </p:txBody>
        </p:sp>
        <p:sp>
          <p:nvSpPr>
            <p:cNvPr id="22535" name="矩形 80"/>
            <p:cNvSpPr/>
            <p:nvPr/>
          </p:nvSpPr>
          <p:spPr>
            <a:xfrm>
              <a:off x="9247" y="8980"/>
              <a:ext cx="9978" cy="1515"/>
            </a:xfrm>
            <a:prstGeom prst="rect">
              <a:avLst/>
            </a:prstGeom>
            <a:noFill/>
            <a:ln w="9525">
              <a:noFill/>
            </a:ln>
          </p:spPr>
          <p:txBody>
            <a:bodyPr wrap="square">
              <a:spAutoFit/>
            </a:bodyPr>
            <a:lstStyle/>
            <a:p>
              <a:pPr algn="l"/>
              <a:r>
                <a:rPr lang="en-US" altLang="zh-CN" sz="28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a:t>
              </a:r>
              <a:r>
                <a:rPr lang="zh-CN" altLang="en-US" sz="28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密集二库在南馆一楼</a:t>
              </a:r>
            </a:p>
            <a:p>
              <a:pPr algn="l"/>
              <a:r>
                <a:rPr lang="zh-CN" altLang="en-US" sz="28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从一楼进</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22539" name="矩形 98"/>
            <p:cNvSpPr/>
            <p:nvPr/>
          </p:nvSpPr>
          <p:spPr>
            <a:xfrm>
              <a:off x="-316" y="9062"/>
              <a:ext cx="8073" cy="1515"/>
            </a:xfrm>
            <a:prstGeom prst="rect">
              <a:avLst/>
            </a:prstGeom>
            <a:noFill/>
            <a:ln w="9525">
              <a:noFill/>
            </a:ln>
          </p:spPr>
          <p:txBody>
            <a:bodyPr wrap="square">
              <a:spAutoFit/>
            </a:bodyPr>
            <a:lstStyle/>
            <a:p>
              <a:pPr algn="l" eaLnBrk="1" hangingPunct="1"/>
              <a:r>
                <a:rPr lang="zh-CN" altLang="en-US" sz="28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密集一库在北馆一楼  从二楼电梯下</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grpSp>
      <p:grpSp>
        <p:nvGrpSpPr>
          <p:cNvPr id="49" name="组合 48"/>
          <p:cNvGrpSpPr/>
          <p:nvPr/>
        </p:nvGrpSpPr>
        <p:grpSpPr>
          <a:xfrm>
            <a:off x="50165" y="668020"/>
            <a:ext cx="4834890" cy="2606675"/>
            <a:chOff x="3469" y="1052"/>
            <a:chExt cx="7614" cy="3284"/>
          </a:xfrm>
          <a:effectLst>
            <a:outerShdw blurRad="50800" dist="38100" dir="2700000" algn="tl" rotWithShape="0">
              <a:prstClr val="black">
                <a:alpha val="40000"/>
              </a:prstClr>
            </a:outerShdw>
          </a:effectLst>
        </p:grpSpPr>
        <p:pic>
          <p:nvPicPr>
            <p:cNvPr id="14" name="图片 13" descr="DSC_1168"/>
            <p:cNvPicPr>
              <a:picLocks noChangeAspect="1"/>
            </p:cNvPicPr>
            <p:nvPr/>
          </p:nvPicPr>
          <p:blipFill>
            <a:blip r:embed="rId3" cstate="print"/>
            <a:stretch>
              <a:fillRect/>
            </a:stretch>
          </p:blipFill>
          <p:spPr>
            <a:xfrm>
              <a:off x="3469" y="1052"/>
              <a:ext cx="4958" cy="3284"/>
            </a:xfrm>
            <a:prstGeom prst="rect">
              <a:avLst/>
            </a:prstGeom>
          </p:spPr>
        </p:pic>
        <p:pic>
          <p:nvPicPr>
            <p:cNvPr id="20" name="图片 19" descr="DSC_1170"/>
            <p:cNvPicPr>
              <a:picLocks noChangeAspect="1"/>
            </p:cNvPicPr>
            <p:nvPr/>
          </p:nvPicPr>
          <p:blipFill>
            <a:blip r:embed="rId4" cstate="print"/>
            <a:stretch>
              <a:fillRect/>
            </a:stretch>
          </p:blipFill>
          <p:spPr>
            <a:xfrm>
              <a:off x="8427" y="1052"/>
              <a:ext cx="2656" cy="3284"/>
            </a:xfrm>
            <a:prstGeom prst="rect">
              <a:avLst/>
            </a:prstGeom>
          </p:spPr>
        </p:pic>
      </p:grpSp>
      <p:cxnSp>
        <p:nvCxnSpPr>
          <p:cNvPr id="51" name="直接连接符 50"/>
          <p:cNvCxnSpPr/>
          <p:nvPr/>
        </p:nvCxnSpPr>
        <p:spPr>
          <a:xfrm>
            <a:off x="628015" y="3574415"/>
            <a:ext cx="3368675" cy="5080"/>
          </a:xfrm>
          <a:prstGeom prst="line">
            <a:avLst/>
          </a:prstGeom>
        </p:spPr>
        <p:style>
          <a:lnRef idx="3">
            <a:schemeClr val="dk1"/>
          </a:lnRef>
          <a:fillRef idx="0">
            <a:schemeClr val="dk1"/>
          </a:fillRef>
          <a:effectRef idx="2">
            <a:schemeClr val="dk1"/>
          </a:effectRef>
          <a:fontRef idx="minor">
            <a:schemeClr val="tx1"/>
          </a:fontRef>
        </p:style>
      </p:cxnSp>
      <p:cxnSp>
        <p:nvCxnSpPr>
          <p:cNvPr id="52" name="直接连接符 51"/>
          <p:cNvCxnSpPr/>
          <p:nvPr/>
        </p:nvCxnSpPr>
        <p:spPr>
          <a:xfrm>
            <a:off x="5347335" y="3557905"/>
            <a:ext cx="3329305" cy="22225"/>
          </a:xfrm>
          <a:prstGeom prst="line">
            <a:avLst/>
          </a:prstGeom>
          <a:ln>
            <a:solidFill>
              <a:schemeClr val="bg2">
                <a:lumMod val="75000"/>
              </a:schemeClr>
            </a:solidFill>
          </a:ln>
          <a:effectLst>
            <a:outerShdw blurRad="40000" dist="23000" dir="5400000" rotWithShape="0">
              <a:schemeClr val="bg2">
                <a:lumMod val="50000"/>
                <a:alpha val="35000"/>
              </a:schemeClr>
            </a:outerShdw>
          </a:effectLst>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SC_1144"/>
          <p:cNvPicPr>
            <a:picLocks noChangeAspect="1"/>
          </p:cNvPicPr>
          <p:nvPr/>
        </p:nvPicPr>
        <p:blipFill>
          <a:blip r:embed="rId2" cstate="print"/>
          <a:srcRect/>
          <a:stretch>
            <a:fillRect/>
          </a:stretch>
        </p:blipFill>
        <p:spPr>
          <a:xfrm>
            <a:off x="4733290" y="1654810"/>
            <a:ext cx="4295140" cy="3045460"/>
          </a:xfrm>
          <a:prstGeom prst="rect">
            <a:avLst/>
          </a:prstGeom>
          <a:effectLst>
            <a:outerShdw blurRad="50800" dist="38100" dir="2700000" algn="tl" rotWithShape="0">
              <a:prstClr val="black">
                <a:alpha val="40000"/>
              </a:prstClr>
            </a:outerShdw>
          </a:effectLst>
        </p:spPr>
      </p:pic>
      <p:grpSp>
        <p:nvGrpSpPr>
          <p:cNvPr id="10" name="组合 9"/>
          <p:cNvGrpSpPr/>
          <p:nvPr/>
        </p:nvGrpSpPr>
        <p:grpSpPr>
          <a:xfrm>
            <a:off x="4733290" y="420370"/>
            <a:ext cx="4295140" cy="995045"/>
            <a:chOff x="5276" y="323"/>
            <a:chExt cx="7247" cy="1912"/>
          </a:xfrm>
        </p:grpSpPr>
        <p:pic>
          <p:nvPicPr>
            <p:cNvPr id="17" name="图片 16"/>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276" y="323"/>
              <a:ext cx="7247" cy="1912"/>
            </a:xfrm>
            <a:prstGeom prst="rect">
              <a:avLst/>
            </a:prstGeom>
          </p:spPr>
        </p:pic>
        <p:sp>
          <p:nvSpPr>
            <p:cNvPr id="4" name="文本框 3"/>
            <p:cNvSpPr txBox="1"/>
            <p:nvPr/>
          </p:nvSpPr>
          <p:spPr>
            <a:xfrm>
              <a:off x="5638" y="564"/>
              <a:ext cx="6763" cy="1476"/>
            </a:xfrm>
            <a:prstGeom prst="rect">
              <a:avLst/>
            </a:prstGeom>
            <a:noFill/>
          </p:spPr>
          <p:txBody>
            <a:bodyPr wrap="square" rtlCol="0">
              <a:spAutoFit/>
            </a:bodyPr>
            <a:lstStyle/>
            <a:p>
              <a:pPr algn="l"/>
              <a:r>
                <a:rPr lang="zh-CN" altLang="en-US" sz="4400" b="1">
                  <a:solidFill>
                    <a:schemeClr val="accent1"/>
                  </a:solidFill>
                  <a:latin typeface="字体管家嘉丽丽" panose="00020600040101010101" charset="-122"/>
                  <a:ea typeface="字体管家嘉丽丽" panose="00020600040101010101" charset="-122"/>
                  <a:sym typeface="+mn-ea"/>
                </a:rPr>
                <a:t>南馆一楼现刊</a:t>
              </a:r>
            </a:p>
          </p:txBody>
        </p:sp>
      </p:grpSp>
      <p:pic>
        <p:nvPicPr>
          <p:cNvPr id="7" name="图片 6"/>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30810" y="3739515"/>
            <a:ext cx="4160520" cy="1032510"/>
          </a:xfrm>
          <a:prstGeom prst="rect">
            <a:avLst/>
          </a:prstGeom>
        </p:spPr>
      </p:pic>
      <p:sp>
        <p:nvSpPr>
          <p:cNvPr id="12" name="文本框 11"/>
          <p:cNvSpPr txBox="1"/>
          <p:nvPr/>
        </p:nvSpPr>
        <p:spPr>
          <a:xfrm>
            <a:off x="467995" y="3853180"/>
            <a:ext cx="4121785" cy="1322070"/>
          </a:xfrm>
          <a:prstGeom prst="rect">
            <a:avLst/>
          </a:prstGeom>
          <a:noFill/>
        </p:spPr>
        <p:txBody>
          <a:bodyPr wrap="square" rtlCol="0">
            <a:spAutoFit/>
          </a:bodyPr>
          <a:lstStyle/>
          <a:p>
            <a:r>
              <a:rPr lang="zh-CN" altLang="en-US" sz="4400" b="1">
                <a:solidFill>
                  <a:schemeClr val="accent1"/>
                </a:solidFill>
                <a:latin typeface="字体管家嘉丽丽" panose="00020600040101010101" charset="-122"/>
                <a:ea typeface="字体管家嘉丽丽" panose="00020600040101010101" charset="-122"/>
                <a:sym typeface="+mn-ea"/>
              </a:rPr>
              <a:t>南馆三楼书库</a:t>
            </a:r>
            <a:endParaRPr lang="zh-CN" altLang="en-US" sz="4000" b="1">
              <a:solidFill>
                <a:schemeClr val="accent1"/>
              </a:solidFill>
              <a:latin typeface="字体管家嘉丽丽" panose="00020600040101010101" charset="-122"/>
              <a:ea typeface="字体管家嘉丽丽" panose="00020600040101010101" charset="-122"/>
              <a:sym typeface="+mn-ea"/>
            </a:endParaRPr>
          </a:p>
          <a:p>
            <a:endParaRPr lang="zh-CN" altLang="en-US" sz="3600" b="1">
              <a:solidFill>
                <a:schemeClr val="accent1"/>
              </a:solidFill>
              <a:latin typeface="字体管家嘉丽丽" panose="00020600040101010101" charset="-122"/>
              <a:ea typeface="字体管家嘉丽丽" panose="00020600040101010101" charset="-122"/>
            </a:endParaRPr>
          </a:p>
        </p:txBody>
      </p:sp>
      <p:pic>
        <p:nvPicPr>
          <p:cNvPr id="2" name="图片 1" descr="DSC_1138"/>
          <p:cNvPicPr>
            <a:picLocks noChangeAspect="1"/>
          </p:cNvPicPr>
          <p:nvPr/>
        </p:nvPicPr>
        <p:blipFill>
          <a:blip r:embed="rId4" cstate="print"/>
          <a:stretch>
            <a:fillRect/>
          </a:stretch>
        </p:blipFill>
        <p:spPr>
          <a:xfrm>
            <a:off x="85090" y="514985"/>
            <a:ext cx="4530090" cy="30683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3"/>
          <p:cNvPicPr>
            <a:picLocks noChangeAspect="1"/>
          </p:cNvPicPr>
          <p:nvPr/>
        </p:nvPicPr>
        <p:blipFill>
          <a:blip r:embed="rId2" cstate="print"/>
          <a:stretch>
            <a:fillRect/>
          </a:stretch>
        </p:blipFill>
        <p:spPr>
          <a:xfrm>
            <a:off x="79375" y="1422400"/>
            <a:ext cx="5217795" cy="3515995"/>
          </a:xfrm>
          <a:prstGeom prst="rect">
            <a:avLst/>
          </a:prstGeom>
          <a:noFill/>
          <a:ln w="9525">
            <a:noFill/>
          </a:ln>
          <a:effectLst>
            <a:outerShdw blurRad="50800" dist="38100" dir="2700000" algn="tl" rotWithShape="0">
              <a:prstClr val="black">
                <a:alpha val="40000"/>
              </a:prstClr>
            </a:outerShdw>
          </a:effectLst>
        </p:spPr>
      </p:pic>
      <p:pic>
        <p:nvPicPr>
          <p:cNvPr id="17" name="图片 16"/>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4605" y="306070"/>
            <a:ext cx="5445125" cy="995045"/>
          </a:xfrm>
          <a:prstGeom prst="rect">
            <a:avLst/>
          </a:prstGeom>
        </p:spPr>
      </p:pic>
      <p:sp>
        <p:nvSpPr>
          <p:cNvPr id="2" name="文本框 1"/>
          <p:cNvSpPr txBox="1"/>
          <p:nvPr/>
        </p:nvSpPr>
        <p:spPr>
          <a:xfrm>
            <a:off x="79375" y="419100"/>
            <a:ext cx="5217795" cy="768350"/>
          </a:xfrm>
          <a:prstGeom prst="rect">
            <a:avLst/>
          </a:prstGeom>
          <a:noFill/>
        </p:spPr>
        <p:txBody>
          <a:bodyPr wrap="square" rtlCol="0" anchor="t">
            <a:spAutoFit/>
          </a:bodyPr>
          <a:lstStyle/>
          <a:p>
            <a:r>
              <a:rPr lang="zh-CN" altLang="en-US" sz="4400" b="1" dirty="0">
                <a:solidFill>
                  <a:schemeClr val="accent1"/>
                </a:solidFill>
                <a:latin typeface="字体管家嘉丽丽" panose="00020600040101010101" charset="-122"/>
                <a:ea typeface="字体管家嘉丽丽" panose="00020600040101010101" charset="-122"/>
                <a:sym typeface="+mn-ea"/>
              </a:rPr>
              <a:t>北馆四楼电子阅览室</a:t>
            </a:r>
          </a:p>
        </p:txBody>
      </p:sp>
      <p:pic>
        <p:nvPicPr>
          <p:cNvPr id="7" name="图片 6" descr="DSC_1136"/>
          <p:cNvPicPr>
            <a:picLocks noChangeAspect="1"/>
          </p:cNvPicPr>
          <p:nvPr/>
        </p:nvPicPr>
        <p:blipFill>
          <a:blip r:embed="rId4" cstate="print"/>
          <a:stretch>
            <a:fillRect/>
          </a:stretch>
        </p:blipFill>
        <p:spPr>
          <a:xfrm>
            <a:off x="5459730" y="521335"/>
            <a:ext cx="3563620" cy="3046095"/>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297805" y="3850005"/>
            <a:ext cx="3869690" cy="948690"/>
          </a:xfrm>
          <a:prstGeom prst="rect">
            <a:avLst/>
          </a:prstGeom>
        </p:spPr>
      </p:pic>
      <p:sp>
        <p:nvSpPr>
          <p:cNvPr id="9" name="文本框 8"/>
          <p:cNvSpPr txBox="1"/>
          <p:nvPr/>
        </p:nvSpPr>
        <p:spPr>
          <a:xfrm>
            <a:off x="5477510" y="3921125"/>
            <a:ext cx="3707765" cy="768350"/>
          </a:xfrm>
          <a:prstGeom prst="rect">
            <a:avLst/>
          </a:prstGeom>
          <a:noFill/>
        </p:spPr>
        <p:txBody>
          <a:bodyPr wrap="none" rtlCol="0">
            <a:spAutoFit/>
          </a:bodyPr>
          <a:lstStyle/>
          <a:p>
            <a:r>
              <a:rPr lang="zh-CN" altLang="en-US" sz="4400" b="1">
                <a:solidFill>
                  <a:schemeClr val="accent1"/>
                </a:solidFill>
                <a:latin typeface="字体管家嘉丽丽" panose="00020600040101010101" charset="-122"/>
                <a:ea typeface="字体管家嘉丽丽" panose="00020600040101010101" charset="-122"/>
                <a:cs typeface="字体管家嘉丽丽" panose="00020600040101010101" charset="-122"/>
              </a:rPr>
              <a:t>北馆三楼书库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SC_1158"/>
          <p:cNvPicPr>
            <a:picLocks noChangeAspect="1"/>
          </p:cNvPicPr>
          <p:nvPr/>
        </p:nvPicPr>
        <p:blipFill>
          <a:blip r:embed="rId2" cstate="print"/>
          <a:stretch>
            <a:fillRect/>
          </a:stretch>
        </p:blipFill>
        <p:spPr>
          <a:xfrm>
            <a:off x="89535" y="2652395"/>
            <a:ext cx="4526280" cy="2409190"/>
          </a:xfrm>
          <a:prstGeom prst="rect">
            <a:avLst/>
          </a:prstGeom>
          <a:effectLst>
            <a:outerShdw blurRad="50800" dist="38100" dir="2700000" algn="tl" rotWithShape="0">
              <a:prstClr val="black">
                <a:alpha val="40000"/>
              </a:prstClr>
            </a:outerShdw>
          </a:effectLst>
        </p:spPr>
      </p:pic>
      <p:pic>
        <p:nvPicPr>
          <p:cNvPr id="5" name="图片 4" descr="DSC_1145"/>
          <p:cNvPicPr>
            <a:picLocks noChangeAspect="1"/>
          </p:cNvPicPr>
          <p:nvPr/>
        </p:nvPicPr>
        <p:blipFill>
          <a:blip r:embed="rId3" cstate="print"/>
          <a:srcRect/>
          <a:stretch>
            <a:fillRect/>
          </a:stretch>
        </p:blipFill>
        <p:spPr>
          <a:xfrm>
            <a:off x="4661535" y="12700"/>
            <a:ext cx="2879090" cy="5049520"/>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5400000">
            <a:off x="5995035" y="1870075"/>
            <a:ext cx="4761865" cy="1334135"/>
          </a:xfrm>
          <a:prstGeom prst="rect">
            <a:avLst/>
          </a:prstGeom>
        </p:spPr>
      </p:pic>
      <p:sp>
        <p:nvSpPr>
          <p:cNvPr id="7" name="文本框 6"/>
          <p:cNvSpPr txBox="1"/>
          <p:nvPr/>
        </p:nvSpPr>
        <p:spPr>
          <a:xfrm>
            <a:off x="7946390" y="1242060"/>
            <a:ext cx="859790" cy="1715135"/>
          </a:xfrm>
          <a:prstGeom prst="rect">
            <a:avLst/>
          </a:prstGeom>
          <a:noFill/>
        </p:spPr>
        <p:txBody>
          <a:bodyPr vert="eaVert" wrap="none" rtlCol="0">
            <a:spAutoFit/>
          </a:bodyPr>
          <a:lstStyle/>
          <a:p>
            <a:r>
              <a:rPr lang="zh-CN" altLang="en-US" sz="4400" b="1">
                <a:solidFill>
                  <a:schemeClr val="accent1"/>
                </a:solidFill>
                <a:latin typeface="字体管家嘉丽丽" panose="00020600040101010101" charset="-122"/>
                <a:ea typeface="字体管家嘉丽丽" panose="00020600040101010101" charset="-122"/>
              </a:rPr>
              <a:t>南   馆</a:t>
            </a:r>
          </a:p>
        </p:txBody>
      </p:sp>
      <p:pic>
        <p:nvPicPr>
          <p:cNvPr id="11" name="图片 10" descr="DSC_1155"/>
          <p:cNvPicPr>
            <a:picLocks noChangeAspect="1"/>
          </p:cNvPicPr>
          <p:nvPr/>
        </p:nvPicPr>
        <p:blipFill>
          <a:blip r:embed="rId5" cstate="print"/>
          <a:stretch>
            <a:fillRect/>
          </a:stretch>
        </p:blipFill>
        <p:spPr>
          <a:xfrm>
            <a:off x="89535" y="12700"/>
            <a:ext cx="4526915" cy="254952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srcRect/>
          <a:stretch>
            <a:fillRect/>
          </a:stretch>
        </p:blipFill>
        <p:spPr>
          <a:xfrm>
            <a:off x="3275856" y="1203598"/>
            <a:ext cx="2717971" cy="1382827"/>
          </a:xfrm>
          <a:prstGeom prst="rect">
            <a:avLst/>
          </a:prstGeom>
        </p:spPr>
      </p:pic>
      <p:sp>
        <p:nvSpPr>
          <p:cNvPr id="9" name="TextBox 7"/>
          <p:cNvSpPr>
            <a:spLocks noChangeArrowheads="1"/>
          </p:cNvSpPr>
          <p:nvPr/>
        </p:nvSpPr>
        <p:spPr bwMode="auto">
          <a:xfrm>
            <a:off x="1974215" y="2658110"/>
            <a:ext cx="5389880"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三、我的图书馆</a:t>
            </a:r>
            <a:endParaRPr lang="zh-CN" altLang="en-US" sz="3700" dirty="0">
              <a:solidFill>
                <a:srgbClr val="080808"/>
              </a:solidFill>
              <a:latin typeface="汉仪黛玉体简" panose="02010604000101010101" pitchFamily="2" charset="-122"/>
              <a:ea typeface="汉仪黛玉体简" panose="02010604000101010101" pitchFamily="2" charset="-122"/>
              <a:sym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200"/>
                            </p:stCondLst>
                            <p:childTnLst>
                              <p:par>
                                <p:cTn id="12" presetID="27" presetClass="emph" presetSubtype="0" fill="remove" grpId="1" nodeType="afterEffect">
                                  <p:stCondLst>
                                    <p:cond delay="0"/>
                                  </p:stCondLst>
                                  <p:iterate type="lt">
                                    <p:tmPct val="10000"/>
                                  </p:iterate>
                                  <p:childTnLst>
                                    <p:animClr clrSpc="rgb" dir="cw">
                                      <p:cBhvr override="childStyle">
                                        <p:cTn id="13" dur="250" autoRev="1" fill="remove"/>
                                        <p:tgtEl>
                                          <p:spTgt spid="9"/>
                                        </p:tgtEl>
                                        <p:attrNameLst>
                                          <p:attrName>style.color</p:attrName>
                                        </p:attrNameLst>
                                      </p:cBhvr>
                                      <p:to>
                                        <a:srgbClr val="FF6600"/>
                                      </p:to>
                                    </p:animClr>
                                    <p:animClr clrSpc="rgb" dir="cw">
                                      <p:cBhvr>
                                        <p:cTn id="14" dur="250" autoRev="1" fill="remove"/>
                                        <p:tgtEl>
                                          <p:spTgt spid="9"/>
                                        </p:tgtEl>
                                        <p:attrNameLst>
                                          <p:attrName>fillcolor</p:attrName>
                                        </p:attrNameLst>
                                      </p:cBhvr>
                                      <p:to>
                                        <a:srgbClr val="FF6600"/>
                                      </p:to>
                                    </p:animClr>
                                    <p:set>
                                      <p:cBhvr>
                                        <p:cTn id="15" dur="250" autoRev="1" fill="remove"/>
                                        <p:tgtEl>
                                          <p:spTgt spid="9"/>
                                        </p:tgtEl>
                                        <p:attrNameLst>
                                          <p:attrName>fill.type</p:attrName>
                                        </p:attrNameLst>
                                      </p:cBhvr>
                                      <p:to>
                                        <p:strVal val="solid"/>
                                      </p:to>
                                    </p:set>
                                    <p:set>
                                      <p:cBhvr>
                                        <p:cTn id="16"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rcRect/>
          <a:stretch>
            <a:fillRect/>
          </a:stretch>
        </p:blipFill>
        <p:spPr>
          <a:xfrm>
            <a:off x="138430" y="369570"/>
            <a:ext cx="3838575" cy="2914015"/>
          </a:xfrm>
          <a:prstGeom prst="rect">
            <a:avLst/>
          </a:prstGeom>
        </p:spPr>
      </p:pic>
      <p:grpSp>
        <p:nvGrpSpPr>
          <p:cNvPr id="7" name="组合 6"/>
          <p:cNvGrpSpPr/>
          <p:nvPr/>
        </p:nvGrpSpPr>
        <p:grpSpPr>
          <a:xfrm>
            <a:off x="210185" y="342265"/>
            <a:ext cx="9199880" cy="4630420"/>
            <a:chOff x="331" y="1104"/>
            <a:chExt cx="14488" cy="7292"/>
          </a:xfrm>
        </p:grpSpPr>
        <p:pic>
          <p:nvPicPr>
            <p:cNvPr id="4098" name="Picture 2" descr="C:\Users\kk\Desktop\twig.pn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177" y="2329"/>
              <a:ext cx="7951" cy="6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组合 5"/>
            <p:cNvGrpSpPr/>
            <p:nvPr/>
          </p:nvGrpSpPr>
          <p:grpSpPr>
            <a:xfrm>
              <a:off x="331" y="1104"/>
              <a:ext cx="14488" cy="7292"/>
              <a:chOff x="331" y="1104"/>
              <a:chExt cx="14488" cy="7292"/>
            </a:xfrm>
          </p:grpSpPr>
          <p:sp>
            <p:nvSpPr>
              <p:cNvPr id="8" name="矩形 7"/>
              <p:cNvSpPr/>
              <p:nvPr/>
            </p:nvSpPr>
            <p:spPr>
              <a:xfrm flipH="1">
                <a:off x="6850" y="1104"/>
                <a:ext cx="7157" cy="1425"/>
              </a:xfrm>
              <a:prstGeom prst="rect">
                <a:avLst/>
              </a:prstGeom>
            </p:spPr>
            <p:txBody>
              <a:bodyPr wrap="none">
                <a:spAutoFit/>
              </a:bodyPr>
              <a:lstStyle/>
              <a:p>
                <a:pPr algn="l" fontAlgn="base">
                  <a:lnSpc>
                    <a:spcPct val="120000"/>
                  </a:lnSpc>
                </a:pPr>
                <a:r>
                  <a:rPr lang="zh-CN" altLang="en-US" sz="2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海大读者的借书证为一卡通</a:t>
                </a:r>
              </a:p>
              <a:p>
                <a:pPr algn="l" fontAlgn="base">
                  <a:lnSpc>
                    <a:spcPct val="120000"/>
                  </a:lnSpc>
                </a:pPr>
                <a:r>
                  <a:rPr lang="zh-CN" altLang="en-US" sz="2000"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帐号为学号，初</a:t>
                </a:r>
                <a:r>
                  <a:rPr lang="zh-CN" altLang="en-US" sz="20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始密</a:t>
                </a:r>
                <a:r>
                  <a:rPr lang="zh-CN" altLang="en-US" sz="2000"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码为身份证后六位</a:t>
                </a:r>
                <a:endParaRPr lang="zh-CN" altLang="en-US" sz="20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15"/>
              <p:cNvSpPr/>
              <p:nvPr/>
            </p:nvSpPr>
            <p:spPr>
              <a:xfrm flipH="1">
                <a:off x="6593" y="5245"/>
                <a:ext cx="7600" cy="2761"/>
              </a:xfrm>
              <a:prstGeom prst="rect">
                <a:avLst/>
              </a:prstGeom>
            </p:spPr>
            <p:txBody>
              <a:bodyPr wrap="square">
                <a:spAutoFit/>
              </a:bodyPr>
              <a:lstStyle/>
              <a:p>
                <a:pPr>
                  <a:lnSpc>
                    <a:spcPct val="150000"/>
                  </a:lnSpc>
                </a:pPr>
                <a:r>
                  <a:rPr lang="zh-CN" altLang="en-US" sz="2400" dirty="0">
                    <a:solidFill>
                      <a:schemeClr val="accent1"/>
                    </a:solidFill>
                    <a:latin typeface="微软雅黑" panose="020B0503020204020204" pitchFamily="34" charset="-122"/>
                    <a:ea typeface="微软雅黑" panose="020B0503020204020204" pitchFamily="34" charset="-122"/>
                  </a:rPr>
                  <a:t>使用：</a:t>
                </a:r>
                <a:r>
                  <a:rPr lang="zh-CN" altLang="en-US" sz="2400" dirty="0" smtClean="0">
                    <a:solidFill>
                      <a:srgbClr val="FF0000"/>
                    </a:solidFill>
                    <a:latin typeface="微软雅黑" panose="020B0503020204020204" pitchFamily="34" charset="-122"/>
                    <a:ea typeface="微软雅黑" panose="020B0503020204020204" pitchFamily="34" charset="-122"/>
                  </a:rPr>
                  <a:t>登陆海</a:t>
                </a:r>
                <a:r>
                  <a:rPr lang="zh-CN" altLang="en-US" sz="2400" dirty="0">
                    <a:solidFill>
                      <a:srgbClr val="FF0000"/>
                    </a:solidFill>
                    <a:latin typeface="微软雅黑" panose="020B0503020204020204" pitchFamily="34" charset="-122"/>
                    <a:ea typeface="微软雅黑" panose="020B0503020204020204" pitchFamily="34" charset="-122"/>
                  </a:rPr>
                  <a:t>南大学图书馆主页</a:t>
                </a:r>
              </a:p>
              <a:p>
                <a:pPr>
                  <a:lnSpc>
                    <a:spcPct val="150000"/>
                  </a:lnSpc>
                </a:pPr>
                <a:r>
                  <a:rPr lang="zh-CN" altLang="en-US" sz="2400" dirty="0">
                    <a:solidFill>
                      <a:schemeClr val="accent1"/>
                    </a:solidFill>
                    <a:latin typeface="微软雅黑" panose="020B0503020204020204" pitchFamily="34" charset="-122"/>
                    <a:ea typeface="微软雅黑" panose="020B0503020204020204" pitchFamily="34" charset="-122"/>
                  </a:rPr>
                  <a:t>点击“我的图书馆”，输入证号</a:t>
                </a:r>
              </a:p>
              <a:p>
                <a:pPr>
                  <a:lnSpc>
                    <a:spcPct val="150000"/>
                  </a:lnSpc>
                </a:pPr>
                <a:r>
                  <a:rPr lang="zh-CN" altLang="en-US" sz="2400" dirty="0">
                    <a:solidFill>
                      <a:schemeClr val="accent1"/>
                    </a:solidFill>
                    <a:latin typeface="微软雅黑" panose="020B0503020204020204" pitchFamily="34" charset="-122"/>
                    <a:ea typeface="微软雅黑" panose="020B0503020204020204" pitchFamily="34" charset="-122"/>
                  </a:rPr>
                  <a:t>和密码，直接登录进入我的图书馆。</a:t>
                </a:r>
              </a:p>
            </p:txBody>
          </p:sp>
          <p:sp>
            <p:nvSpPr>
              <p:cNvPr id="17" name="矩形 16"/>
              <p:cNvSpPr>
                <a:spLocks noChangeArrowheads="1"/>
              </p:cNvSpPr>
              <p:nvPr/>
            </p:nvSpPr>
            <p:spPr bwMode="auto">
              <a:xfrm>
                <a:off x="331" y="5482"/>
                <a:ext cx="5958" cy="2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2400" dirty="0">
                    <a:solidFill>
                      <a:schemeClr val="accent1"/>
                    </a:solidFill>
                    <a:latin typeface="微软雅黑" panose="020B0503020204020204" pitchFamily="34" charset="-122"/>
                    <a:ea typeface="微软雅黑" panose="020B0503020204020204" pitchFamily="34" charset="-122"/>
                  </a:rPr>
                  <a:t>图书馆</a:t>
                </a:r>
                <a:r>
                  <a:rPr lang="zh-CN" altLang="en-US" sz="3200" dirty="0">
                    <a:solidFill>
                      <a:schemeClr val="tx1"/>
                    </a:solidFill>
                    <a:latin typeface="字体管家嘉丽丽" panose="00020600040101010101" charset="-122"/>
                    <a:ea typeface="字体管家嘉丽丽" panose="00020600040101010101" charset="-122"/>
                  </a:rPr>
                  <a:t>微信</a:t>
                </a:r>
                <a:r>
                  <a:rPr lang="zh-CN" altLang="en-US" sz="2400" dirty="0">
                    <a:solidFill>
                      <a:schemeClr val="accent1"/>
                    </a:solidFill>
                    <a:latin typeface="微软雅黑" panose="020B0503020204020204" pitchFamily="34" charset="-122"/>
                    <a:ea typeface="微软雅黑" panose="020B0503020204020204" pitchFamily="34" charset="-122"/>
                  </a:rPr>
                  <a:t>、</a:t>
                </a:r>
              </a:p>
              <a:p>
                <a:pPr>
                  <a:lnSpc>
                    <a:spcPct val="130000"/>
                  </a:lnSpc>
                </a:pPr>
                <a:r>
                  <a:rPr lang="zh-CN" altLang="en-US" sz="3200" dirty="0">
                    <a:latin typeface="字体管家嘉丽丽" panose="00020600040101010101" charset="-122"/>
                    <a:ea typeface="字体管家嘉丽丽" panose="00020600040101010101" charset="-122"/>
                  </a:rPr>
                  <a:t>移动图书馆</a:t>
                </a:r>
                <a:r>
                  <a:rPr lang="zh-CN" altLang="en-US" sz="2400" dirty="0">
                    <a:solidFill>
                      <a:schemeClr val="accent1"/>
                    </a:solidFill>
                    <a:latin typeface="微软雅黑" panose="020B0503020204020204" pitchFamily="34" charset="-122"/>
                    <a:ea typeface="微软雅黑" panose="020B0503020204020204" pitchFamily="34" charset="-122"/>
                  </a:rPr>
                  <a:t>均有“我的图书馆”的内容。</a:t>
                </a:r>
              </a:p>
            </p:txBody>
          </p:sp>
          <p:sp>
            <p:nvSpPr>
              <p:cNvPr id="4" name="文本框 3"/>
              <p:cNvSpPr txBox="1"/>
              <p:nvPr/>
            </p:nvSpPr>
            <p:spPr>
              <a:xfrm>
                <a:off x="6736" y="2802"/>
                <a:ext cx="8083" cy="2470"/>
              </a:xfrm>
              <a:prstGeom prst="rect">
                <a:avLst/>
              </a:prstGeom>
              <a:noFill/>
            </p:spPr>
            <p:txBody>
              <a:bodyPr wrap="square" rtlCol="0">
                <a:spAutoFit/>
              </a:bodyPr>
              <a:lstStyle/>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服务内容：个人资料、借阅查询、</a:t>
                </a:r>
              </a:p>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网上续借、权限检查、图书荐购、</a:t>
                </a:r>
              </a:p>
              <a:p>
                <a:pPr algn="l"/>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RSS</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订阅、网上挂失、新书通报、</a:t>
                </a:r>
              </a:p>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财经历史等功能。</a:t>
                </a:r>
              </a:p>
            </p:txBody>
          </p:sp>
          <p:pic>
            <p:nvPicPr>
              <p:cNvPr id="2" name="Picture 2" descr="C:\Users\kk\Desktop\twig.pn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264" y="5015"/>
                <a:ext cx="7951" cy="60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kk\Desktop\twig.pn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264" y="7780"/>
                <a:ext cx="7951" cy="609"/>
              </a:xfrm>
              <a:prstGeom prst="rect">
                <a:avLst/>
              </a:prstGeom>
              <a:noFill/>
              <a:extLst>
                <a:ext uri="{909E8E84-426E-40DD-AFC4-6F175D3DCCD1}">
                  <a14:hiddenFill xmlns="" xmlns:a14="http://schemas.microsoft.com/office/drawing/2010/main">
                    <a:solidFill>
                      <a:srgbClr val="FFFFFF"/>
                    </a:solidFill>
                  </a14:hiddenFill>
                </a:ext>
              </a:extLst>
            </p:spPr>
          </p:pic>
        </p:grpSp>
      </p:gr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24442" y="0"/>
            <a:ext cx="9168441" cy="5143500"/>
          </a:xfrm>
          <a:prstGeom prst="rect">
            <a:avLst/>
          </a:prstGeom>
        </p:spPr>
      </p:pic>
      <p:pic>
        <p:nvPicPr>
          <p:cNvPr id="3" name="图片 2"/>
          <p:cNvPicPr>
            <a:picLocks noChangeAspect="1"/>
          </p:cNvPicPr>
          <p:nvPr/>
        </p:nvPicPr>
        <p:blipFill>
          <a:blip r:embed="rId4" cstate="print"/>
          <a:stretch>
            <a:fillRect/>
          </a:stretch>
        </p:blipFill>
        <p:spPr>
          <a:xfrm>
            <a:off x="-8162" y="8781"/>
            <a:ext cx="9135879" cy="5143500"/>
          </a:xfrm>
          <a:prstGeom prst="rect">
            <a:avLst/>
          </a:prstGeom>
        </p:spPr>
      </p:pic>
      <p:pic>
        <p:nvPicPr>
          <p:cNvPr id="17" name="图片 16"/>
          <p:cNvPicPr>
            <a:picLocks noChangeAspect="1"/>
          </p:cNvPicPr>
          <p:nvPr/>
        </p:nvPicPr>
        <p:blipFill>
          <a:blip r:embed="rId5" cstate="print"/>
          <a:stretch>
            <a:fillRect/>
          </a:stretch>
        </p:blipFill>
        <p:spPr>
          <a:xfrm>
            <a:off x="755576" y="195486"/>
            <a:ext cx="4660931" cy="772511"/>
          </a:xfrm>
          <a:prstGeom prst="rect">
            <a:avLst/>
          </a:prstGeom>
        </p:spPr>
      </p:pic>
      <p:sp>
        <p:nvSpPr>
          <p:cNvPr id="6" name="TextBox 7"/>
          <p:cNvSpPr>
            <a:spLocks noChangeArrowheads="1"/>
          </p:cNvSpPr>
          <p:nvPr/>
        </p:nvSpPr>
        <p:spPr bwMode="auto">
          <a:xfrm>
            <a:off x="611560" y="123478"/>
            <a:ext cx="4440555"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新生入馆须知</a:t>
            </a:r>
          </a:p>
        </p:txBody>
      </p:sp>
      <p:sp>
        <p:nvSpPr>
          <p:cNvPr id="7" name="文本框 6"/>
          <p:cNvSpPr txBox="1"/>
          <p:nvPr/>
        </p:nvSpPr>
        <p:spPr>
          <a:xfrm>
            <a:off x="251520" y="987574"/>
            <a:ext cx="8345170" cy="4154984"/>
          </a:xfrm>
          <a:prstGeom prst="rect">
            <a:avLst/>
          </a:prstGeom>
          <a:noFill/>
        </p:spPr>
        <p:txBody>
          <a:bodyPr wrap="square" rtlCol="0">
            <a:spAutoFit/>
          </a:bodyPr>
          <a:lstStyle/>
          <a:p>
            <a:pPr algn="l" latinLnBrk="0">
              <a:lnSpc>
                <a:spcPct val="150000"/>
              </a:lnSpc>
              <a:spcBef>
                <a:spcPts val="0"/>
              </a:spcBef>
            </a:pPr>
            <a:r>
              <a:rPr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5、考核方法</a:t>
            </a:r>
            <a:r>
              <a:rPr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latinLnBrk="0">
              <a:lnSpc>
                <a:spcPct val="150000"/>
              </a:lnSpc>
              <a:spcBef>
                <a:spcPts val="0"/>
              </a:spcBef>
            </a:pPr>
            <a:r>
              <a:rPr 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）关注“海南大学图书馆”微信公众号，进入“微服务大厅”，绑定借书证（</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帐号为学号，密码为身份证后六位）。由于本馆自助借还机只支持数字密码，如果身份证号最后一位数为</a:t>
            </a:r>
            <a:r>
              <a:rPr lang="en-US" altLang="zh-CN" sz="2000" dirty="0" smtClean="0">
                <a:solidFill>
                  <a:srgbClr val="FF0000"/>
                </a:solidFill>
                <a:latin typeface="微软雅黑" panose="020B0503020204020204" pitchFamily="34" charset="-122"/>
                <a:ea typeface="微软雅黑" panose="020B0503020204020204" pitchFamily="34" charset="-122"/>
                <a:sym typeface="+mn-ea"/>
              </a:rPr>
              <a:t>X</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，请务必在“个人资料”中修改密码为纯数字，并填写常用</a:t>
            </a:r>
            <a:r>
              <a:rPr lang="en-US" altLang="zh-CN" sz="2000" dirty="0" smtClean="0">
                <a:solidFill>
                  <a:srgbClr val="FF0000"/>
                </a:solidFill>
                <a:latin typeface="微软雅黑" panose="020B0503020204020204" pitchFamily="34" charset="-122"/>
                <a:ea typeface="微软雅黑" panose="020B0503020204020204" pitchFamily="34" charset="-122"/>
                <a:sym typeface="+mn-ea"/>
              </a:rPr>
              <a:t>Email</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。然后进入图书馆微信平台“常用服务”，点击“新生入馆教育”，进入新生专栏进行入馆知识学习和测试。</a:t>
            </a:r>
            <a:endParaRPr lang="en-US" altLang="zh-CN" sz="2000" dirty="0" smtClean="0">
              <a:solidFill>
                <a:srgbClr val="FF0000"/>
              </a:solidFill>
              <a:latin typeface="微软雅黑" panose="020B0503020204020204" pitchFamily="34" charset="-122"/>
              <a:ea typeface="微软雅黑" panose="020B0503020204020204" pitchFamily="34" charset="-122"/>
              <a:sym typeface="+mn-ea"/>
            </a:endParaRPr>
          </a:p>
          <a:p>
            <a:pPr>
              <a:lnSpc>
                <a:spcPct val="150000"/>
              </a:lnSpc>
            </a:pPr>
            <a:r>
              <a:rPr lang="zh-CN" altLang="en-US" sz="2000" dirty="0" smtClean="0">
                <a:solidFill>
                  <a:srgbClr val="FF0000"/>
                </a:solidFill>
                <a:latin typeface="微软雅黑" panose="020B0503020204020204" pitchFamily="34" charset="-122"/>
                <a:ea typeface="微软雅黑" panose="020B0503020204020204" pitchFamily="34" charset="-122"/>
                <a:sym typeface="+mn-ea"/>
              </a:rPr>
              <a:t>（</a:t>
            </a:r>
            <a:r>
              <a:rPr lang="en-US" altLang="zh-CN" sz="2000" dirty="0" smtClean="0">
                <a:solidFill>
                  <a:srgbClr val="FF0000"/>
                </a:solidFill>
                <a:latin typeface="微软雅黑" panose="020B0503020204020204" pitchFamily="34" charset="-122"/>
                <a:ea typeface="微软雅黑" panose="020B0503020204020204" pitchFamily="34" charset="-122"/>
                <a:sym typeface="+mn-ea"/>
              </a:rPr>
              <a:t>2</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）登陆海南大学图书馆主页，进入</a:t>
            </a:r>
            <a:r>
              <a:rPr lang="zh-CN" altLang="en-US" dirty="0" smtClean="0">
                <a:solidFill>
                  <a:srgbClr val="FF0000"/>
                </a:solidFill>
                <a:latin typeface="微软雅黑" panose="020B0503020204020204" pitchFamily="34" charset="-122"/>
                <a:ea typeface="微软雅黑" panose="020B0503020204020204" pitchFamily="34" charset="-122"/>
                <a:sym typeface="+mn-ea"/>
              </a:rPr>
              <a:t>新生专栏，进行入馆知识学习和测试。</a:t>
            </a:r>
            <a:endParaRPr lang="en-US" altLang="zh-CN" dirty="0" smtClean="0">
              <a:solidFill>
                <a:srgbClr val="FF0000"/>
              </a:solidFill>
              <a:latin typeface="微软雅黑" panose="020B0503020204020204" pitchFamily="34" charset="-122"/>
              <a:ea typeface="微软雅黑" panose="020B0503020204020204" pitchFamily="34" charset="-122"/>
              <a:sym typeface="+mn-ea"/>
            </a:endParaRPr>
          </a:p>
          <a:p>
            <a:pPr>
              <a:lnSpc>
                <a:spcPct val="150000"/>
              </a:lnSpc>
            </a:pPr>
            <a:r>
              <a:rPr lang="en-US" dirty="0" smtClean="0">
                <a:solidFill>
                  <a:srgbClr val="FF0000"/>
                </a:solidFill>
                <a:latin typeface="微软雅黑" panose="020B0503020204020204" pitchFamily="34" charset="-122"/>
                <a:ea typeface="微软雅黑" panose="020B0503020204020204" pitchFamily="34" charset="-122"/>
                <a:sym typeface="+mn-ea"/>
              </a:rPr>
              <a:t>                                      </a:t>
            </a:r>
            <a:r>
              <a:rPr lang="zh-CN" altLang="en-US" dirty="0" smtClean="0">
                <a:solidFill>
                  <a:srgbClr val="FF0000"/>
                </a:solidFill>
                <a:latin typeface="微软雅黑" panose="020B0503020204020204" pitchFamily="34" charset="-122"/>
                <a:ea typeface="微软雅黑" panose="020B0503020204020204" pitchFamily="34" charset="-122"/>
                <a:sym typeface="+mn-ea"/>
              </a:rPr>
              <a:t>测试方法另行说明</a:t>
            </a:r>
            <a:endParaRPr dirty="0">
              <a:solidFill>
                <a:srgbClr val="FF0000"/>
              </a:solidFill>
              <a:ea typeface="宋体" panose="02010600030101010101" pitchFamily="2" charset="-122"/>
              <a:sym typeface="+mn-ea"/>
            </a:endParaRPr>
          </a:p>
          <a:p>
            <a:pPr algn="l" latinLnBrk="0">
              <a:lnSpc>
                <a:spcPct val="150000"/>
              </a:lnSpc>
              <a:spcBef>
                <a:spcPts val="0"/>
              </a:spcBef>
            </a:pPr>
            <a:endParaRPr lang="zh-CN" altLang="en-US" dirty="0"/>
          </a:p>
        </p:txBody>
      </p:sp>
      <p:grpSp>
        <p:nvGrpSpPr>
          <p:cNvPr id="4" name="组合 7"/>
          <p:cNvGrpSpPr/>
          <p:nvPr/>
        </p:nvGrpSpPr>
        <p:grpSpPr>
          <a:xfrm>
            <a:off x="6484620" y="4077335"/>
            <a:ext cx="1631950" cy="795020"/>
            <a:chOff x="1346" y="3611"/>
            <a:chExt cx="2570" cy="1252"/>
          </a:xfrm>
        </p:grpSpPr>
        <p:pic>
          <p:nvPicPr>
            <p:cNvPr id="9" name="图片 8"/>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rot="638972">
              <a:off x="2808" y="3622"/>
              <a:ext cx="1108" cy="1241"/>
            </a:xfrm>
            <a:prstGeom prst="rect">
              <a:avLst/>
            </a:prstGeom>
          </p:spPr>
        </p:pic>
        <p:pic>
          <p:nvPicPr>
            <p:cNvPr id="5" name="图片 4"/>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rot="638972">
              <a:off x="1346" y="3611"/>
              <a:ext cx="1108" cy="1241"/>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7"/>
          <p:cNvPicPr>
            <a:picLocks noChangeAspect="1"/>
          </p:cNvPicPr>
          <p:nvPr/>
        </p:nvPicPr>
        <p:blipFill>
          <a:blip r:embed="rId3" cstate="print"/>
          <a:stretch>
            <a:fillRect/>
          </a:stretch>
        </p:blipFill>
        <p:spPr>
          <a:xfrm>
            <a:off x="164465" y="159385"/>
            <a:ext cx="8808720" cy="4824095"/>
          </a:xfrm>
          <a:prstGeom prst="rect">
            <a:avLst/>
          </a:prstGeom>
          <a:noFill/>
          <a:ln w="9525">
            <a:noFill/>
          </a:ln>
        </p:spPr>
      </p:pic>
      <p:sp>
        <p:nvSpPr>
          <p:cNvPr id="3" name="圆角矩形 2"/>
          <p:cNvSpPr/>
          <p:nvPr/>
        </p:nvSpPr>
        <p:spPr>
          <a:xfrm>
            <a:off x="381635" y="988060"/>
            <a:ext cx="2236470" cy="935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14283" y="2786064"/>
            <a:ext cx="2714644" cy="707886"/>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初始密码是身份证号后六位</a:t>
            </a:r>
            <a:endParaRPr lang="zh-CN" altLang="en-US" sz="2000" b="1" dirty="0">
              <a:latin typeface="微软雅黑" panose="020B0503020204020204" pitchFamily="34" charset="-122"/>
              <a:ea typeface="微软雅黑" panose="020B0503020204020204" pitchFamily="34" charset="-122"/>
            </a:endParaRPr>
          </a:p>
        </p:txBody>
      </p:sp>
      <p:sp>
        <p:nvSpPr>
          <p:cNvPr id="21" name="圆角矩形 20"/>
          <p:cNvSpPr/>
          <p:nvPr/>
        </p:nvSpPr>
        <p:spPr>
          <a:xfrm>
            <a:off x="5802630" y="3524885"/>
            <a:ext cx="2207260" cy="431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箭头连接符 1"/>
          <p:cNvCxnSpPr/>
          <p:nvPr/>
        </p:nvCxnSpPr>
        <p:spPr>
          <a:xfrm flipH="1" flipV="1">
            <a:off x="2124075" y="1995805"/>
            <a:ext cx="17780" cy="817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3203848" y="1995686"/>
            <a:ext cx="5544616"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p:cNvPicPr>
            <a:picLocks noChangeAspect="1"/>
          </p:cNvPicPr>
          <p:nvPr/>
        </p:nvPicPr>
        <p:blipFill>
          <a:blip r:embed="rId2" cstate="print"/>
          <a:stretch>
            <a:fillRect/>
          </a:stretch>
        </p:blipFill>
        <p:spPr>
          <a:xfrm>
            <a:off x="968375" y="58420"/>
            <a:ext cx="7216140" cy="5036185"/>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456815" y="1315720"/>
            <a:ext cx="4569460" cy="8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2946" tIns="26472" rIns="52946" bIns="26472"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sp>
        <p:nvSpPr>
          <p:cNvPr id="11" name="TextBox 55"/>
          <p:cNvSpPr txBox="1"/>
          <p:nvPr/>
        </p:nvSpPr>
        <p:spPr>
          <a:xfrm>
            <a:off x="589280" y="311150"/>
            <a:ext cx="5918200" cy="1028921"/>
          </a:xfrm>
          <a:prstGeom prst="rect">
            <a:avLst/>
          </a:prstGeom>
          <a:noFill/>
        </p:spPr>
        <p:txBody>
          <a:bodyPr wrap="square" lIns="52946" tIns="26472" rIns="52946" bIns="26472">
            <a:spAutoFit/>
          </a:bodyPr>
          <a:lstStyle/>
          <a:p>
            <a:pPr defTabSz="685165" eaLnBrk="1" fontAlgn="auto" hangingPunct="1">
              <a:lnSpc>
                <a:spcPct val="130000"/>
              </a:lnSpc>
              <a:spcBef>
                <a:spcPts val="0"/>
              </a:spcBef>
              <a:spcAft>
                <a:spcPts val="0"/>
              </a:spcAft>
              <a:defRPr/>
            </a:pP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只有在图书没有过期的情况下才能办理续借；每册图书只能</a:t>
            </a:r>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微软雅黑" panose="020B0503020204020204" pitchFamily="34" charset="-122"/>
              </a:rPr>
              <a:t>续</a:t>
            </a:r>
            <a:r>
              <a:rPr lang="zh-CN" altLang="en-US" sz="2800" dirty="0" smtClean="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微软雅黑" panose="020B0503020204020204" pitchFamily="34" charset="-122"/>
              </a:rPr>
              <a:t>借两次</a:t>
            </a:r>
            <a:r>
              <a:rPr lang="zh-CN" alt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，每次</a:t>
            </a:r>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微软雅黑" panose="020B0503020204020204" pitchFamily="34" charset="-122"/>
              </a:rPr>
              <a:t>30天</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2" name="椭圆 64"/>
          <p:cNvSpPr>
            <a:spLocks noChangeArrowheads="1"/>
          </p:cNvSpPr>
          <p:nvPr/>
        </p:nvSpPr>
        <p:spPr bwMode="auto">
          <a:xfrm>
            <a:off x="6649443" y="621348"/>
            <a:ext cx="1203722" cy="1203722"/>
          </a:xfrm>
          <a:prstGeom prst="ellipse">
            <a:avLst/>
          </a:prstGeom>
          <a:solidFill>
            <a:schemeClr val="bg1"/>
          </a:solidFill>
          <a:ln>
            <a:noFill/>
          </a:ln>
        </p:spPr>
        <p:txBody>
          <a:bodyPr lIns="52946" tIns="26472" rIns="52946" bIns="26472" anchor="ct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9pPr>
          </a:lstStyle>
          <a:p>
            <a:pPr algn="ctr" eaLnBrk="1" hangingPunct="1"/>
            <a:r>
              <a:rPr lang="zh-CN" altLang="en-US" sz="2800" b="1" dirty="0">
                <a:solidFill>
                  <a:schemeClr val="accent2"/>
                </a:solidFill>
                <a:latin typeface="微软雅黑" panose="020B0503020204020204" pitchFamily="34" charset="-122"/>
                <a:ea typeface="微软雅黑" panose="020B0503020204020204" pitchFamily="34" charset="-122"/>
                <a:sym typeface="+mn-ea"/>
              </a:rPr>
              <a:t>续借</a:t>
            </a:r>
          </a:p>
        </p:txBody>
      </p:sp>
      <p:grpSp>
        <p:nvGrpSpPr>
          <p:cNvPr id="3" name="组合 2"/>
          <p:cNvGrpSpPr/>
          <p:nvPr/>
        </p:nvGrpSpPr>
        <p:grpSpPr>
          <a:xfrm>
            <a:off x="321945" y="1450340"/>
            <a:ext cx="4240967" cy="675640"/>
            <a:chOff x="3106" y="4092"/>
            <a:chExt cx="6679" cy="1064"/>
          </a:xfrm>
        </p:grpSpPr>
        <p:sp>
          <p:nvSpPr>
            <p:cNvPr id="9" name="矩形 8"/>
            <p:cNvSpPr/>
            <p:nvPr/>
          </p:nvSpPr>
          <p:spPr>
            <a:xfrm>
              <a:off x="4072" y="4318"/>
              <a:ext cx="5713" cy="1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2946" tIns="26472" rIns="52946" bIns="26472"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sp>
          <p:nvSpPr>
            <p:cNvPr id="10" name="椭圆 64"/>
            <p:cNvSpPr>
              <a:spLocks noChangeArrowheads="1"/>
            </p:cNvSpPr>
            <p:nvPr/>
          </p:nvSpPr>
          <p:spPr bwMode="auto">
            <a:xfrm>
              <a:off x="3106" y="4092"/>
              <a:ext cx="1064" cy="1064"/>
            </a:xfrm>
            <a:prstGeom prst="ellipse">
              <a:avLst/>
            </a:prstGeom>
            <a:solidFill>
              <a:schemeClr val="tx1"/>
            </a:solidFill>
            <a:ln>
              <a:noFill/>
            </a:ln>
          </p:spPr>
          <p:txBody>
            <a:bodyPr lIns="52946" tIns="26472" rIns="52946" bIns="26472" anchor="ct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9pPr>
            </a:lstStyle>
            <a:p>
              <a:pPr algn="ctr" eaLnBrk="1" hangingPunct="1"/>
              <a:endParaRPr lang="zh-CN" altLang="zh-CN" sz="1800" b="1">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4" name="矩形 13"/>
          <p:cNvSpPr/>
          <p:nvPr/>
        </p:nvSpPr>
        <p:spPr>
          <a:xfrm>
            <a:off x="3439518" y="4708923"/>
            <a:ext cx="3627834" cy="7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2946" tIns="26472" rIns="52946" bIns="26472" anchor="ctr"/>
          <a:lstStyle/>
          <a:p>
            <a:pPr algn="ctr" defTabSz="685165" eaLnBrk="1" fontAlgn="auto" hangingPunct="1">
              <a:spcBef>
                <a:spcPts val="0"/>
              </a:spcBef>
              <a:spcAft>
                <a:spcPts val="0"/>
              </a:spcAft>
              <a:defRPr/>
            </a:pPr>
            <a:endParaRPr lang="zh-CN" altLang="en-US" sz="1070">
              <a:solidFill>
                <a:schemeClr val="accent1"/>
              </a:solidFill>
              <a:latin typeface="微软雅黑" panose="020B0503020204020204" pitchFamily="34" charset="-122"/>
              <a:ea typeface="微软雅黑" panose="020B0503020204020204" pitchFamily="34" charset="-122"/>
            </a:endParaRPr>
          </a:p>
        </p:txBody>
      </p:sp>
      <p:sp>
        <p:nvSpPr>
          <p:cNvPr id="15" name="椭圆 64"/>
          <p:cNvSpPr>
            <a:spLocks noChangeArrowheads="1"/>
          </p:cNvSpPr>
          <p:nvPr/>
        </p:nvSpPr>
        <p:spPr bwMode="auto">
          <a:xfrm>
            <a:off x="7124065" y="3830320"/>
            <a:ext cx="1188085" cy="1187450"/>
          </a:xfrm>
          <a:prstGeom prst="ellipse">
            <a:avLst/>
          </a:prstGeom>
          <a:solidFill>
            <a:schemeClr val="bg2"/>
          </a:solidFill>
          <a:ln>
            <a:noFill/>
          </a:ln>
        </p:spPr>
        <p:txBody>
          <a:bodyPr lIns="52946" tIns="26472" rIns="52946" bIns="26472" anchor="ct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charset="0"/>
                <a:ea typeface="宋体" panose="02010600030101010101" pitchFamily="2" charset="-122"/>
              </a:defRPr>
            </a:lvl9pPr>
          </a:lstStyle>
          <a:p>
            <a:pPr algn="ctr" eaLnBrk="1" hangingPunct="1"/>
            <a:endParaRPr lang="zh-CN" altLang="zh-CN" sz="18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
          <p:cNvSpPr txBox="1"/>
          <p:nvPr/>
        </p:nvSpPr>
        <p:spPr>
          <a:xfrm>
            <a:off x="7270115" y="3953510"/>
            <a:ext cx="894080" cy="953135"/>
          </a:xfrm>
          <a:prstGeom prst="rect">
            <a:avLst/>
          </a:prstGeom>
          <a:noFill/>
        </p:spPr>
        <p:txBody>
          <a:bodyPr wrap="none" rtlCol="0">
            <a:spAutoFit/>
          </a:bodyPr>
          <a:lstStyle/>
          <a:p>
            <a:pPr algn="l"/>
            <a:r>
              <a:rPr lang="zh-CN" altLang="en-US" sz="2800" b="1" dirty="0">
                <a:solidFill>
                  <a:schemeClr val="accent2"/>
                </a:solidFill>
                <a:latin typeface="微软雅黑" panose="020B0503020204020204" pitchFamily="34" charset="-122"/>
                <a:ea typeface="微软雅黑" panose="020B0503020204020204" pitchFamily="34" charset="-122"/>
                <a:sym typeface="+mn-ea"/>
              </a:rPr>
              <a:t>自助</a:t>
            </a:r>
          </a:p>
          <a:p>
            <a:pPr algn="l"/>
            <a:r>
              <a:rPr lang="zh-CN" altLang="en-US" sz="2800" b="1" dirty="0">
                <a:solidFill>
                  <a:schemeClr val="accent2"/>
                </a:solidFill>
                <a:latin typeface="微软雅黑" panose="020B0503020204020204" pitchFamily="34" charset="-122"/>
                <a:ea typeface="微软雅黑" panose="020B0503020204020204" pitchFamily="34" charset="-122"/>
                <a:sym typeface="+mn-ea"/>
              </a:rPr>
              <a:t>挂失</a:t>
            </a:r>
            <a:endParaRPr lang="zh-CN" altLang="en-US"/>
          </a:p>
        </p:txBody>
      </p:sp>
      <p:sp>
        <p:nvSpPr>
          <p:cNvPr id="5" name="文本框 4"/>
          <p:cNvSpPr txBox="1"/>
          <p:nvPr/>
        </p:nvSpPr>
        <p:spPr>
          <a:xfrm>
            <a:off x="2184400" y="1786255"/>
            <a:ext cx="4855816" cy="892552"/>
          </a:xfrm>
          <a:prstGeom prst="rect">
            <a:avLst/>
          </a:prstGeom>
          <a:noFill/>
        </p:spPr>
        <p:txBody>
          <a:bodyPr wrap="none" rtlCol="0">
            <a:spAutoFit/>
          </a:bodyPr>
          <a:lstStyle/>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读者证挂失隐藏在</a:t>
            </a:r>
            <a:r>
              <a:rPr lang="zh-CN" altLang="en-US" sz="2800" dirty="0">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微软雅黑" panose="020B0503020204020204" pitchFamily="34" charset="-122"/>
                <a:sym typeface="+mn-ea"/>
              </a:rPr>
              <a:t>“更多”</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按键上，</a:t>
            </a:r>
          </a:p>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可自助办</a:t>
            </a: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理。</a:t>
            </a:r>
            <a:endParaRPr lang="zh-CN" altLang="en-US" dirty="0"/>
          </a:p>
        </p:txBody>
      </p:sp>
      <p:sp>
        <p:nvSpPr>
          <p:cNvPr id="7" name="文本框 6"/>
          <p:cNvSpPr txBox="1"/>
          <p:nvPr/>
        </p:nvSpPr>
        <p:spPr>
          <a:xfrm>
            <a:off x="71406" y="2643188"/>
            <a:ext cx="8802410" cy="1154162"/>
          </a:xfrm>
          <a:prstGeom prst="rect">
            <a:avLst/>
          </a:prstGeom>
          <a:noFill/>
        </p:spPr>
        <p:txBody>
          <a:bodyPr wrap="square" rtlCol="0">
            <a:spAutoFit/>
          </a:bodyPr>
          <a:lstStyle/>
          <a:p>
            <a:pPr algn="l"/>
            <a:r>
              <a:rPr lang="zh-CN" altLang="en-US" sz="23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建议读者直接到一卡通中心挂失，找回卡或换卡后可直接使用，</a:t>
            </a:r>
            <a:endParaRPr lang="en-US" altLang="zh-CN" sz="23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23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无须重新开通。为保险起见，也可以在图书馆微信或“我的图书馆”</a:t>
            </a:r>
            <a:endParaRPr lang="en-US" altLang="zh-CN" sz="23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230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挂失</a:t>
            </a:r>
            <a:r>
              <a:rPr lang="zh-CN" altLang="en-US" sz="2300"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，但需要重新开通</a:t>
            </a:r>
            <a:endParaRPr lang="zh-CN" altLang="en-US" sz="2300"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1464945" y="3855085"/>
            <a:ext cx="5669280" cy="891540"/>
          </a:xfrm>
          <a:prstGeom prst="rect">
            <a:avLst/>
          </a:prstGeom>
          <a:noFill/>
        </p:spPr>
        <p:txBody>
          <a:bodyPr wrap="none" rtlCol="0">
            <a:spAutoFit/>
          </a:bodyPr>
          <a:lstStyle/>
          <a:p>
            <a:pPr algn="l"/>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图书馆</a:t>
            </a:r>
            <a:r>
              <a:rPr lang="zh-CN" altLang="en-US" sz="2800" dirty="0">
                <a:solidFill>
                  <a:schemeClr val="tx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微软雅黑" panose="020B0503020204020204" pitchFamily="34" charset="-122"/>
                <a:sym typeface="+mn-ea"/>
              </a:rPr>
              <a:t>微信</a:t>
            </a:r>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、超星移动图书馆</a:t>
            </a:r>
          </a:p>
          <a:p>
            <a:pPr algn="l"/>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均可实现图书查询、借阅查询及续借功能</a:t>
            </a: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2000" fill="hold"/>
                                        <p:tgtEl>
                                          <p:spTgt spid="12"/>
                                        </p:tgtEl>
                                        <p:attrNameLst>
                                          <p:attrName>r</p:attrName>
                                        </p:attrNameLst>
                                      </p:cBhvr>
                                    </p:animRo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2000"/>
                                        <p:tgtEl>
                                          <p:spTgt spid="8"/>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000" fill="hold"/>
                                        <p:tgtEl>
                                          <p:spTgt spid="15"/>
                                        </p:tgtEl>
                                        <p:attrNameLst>
                                          <p:attrName>ppt_x</p:attrName>
                                        </p:attrNameLst>
                                      </p:cBhvr>
                                      <p:tavLst>
                                        <p:tav tm="0">
                                          <p:val>
                                            <p:strVal val="1+#ppt_w/2"/>
                                          </p:val>
                                        </p:tav>
                                        <p:tav tm="100000">
                                          <p:val>
                                            <p:strVal val="#ppt_x"/>
                                          </p:val>
                                        </p:tav>
                                      </p:tavLst>
                                    </p:anim>
                                    <p:anim calcmode="lin" valueType="num">
                                      <p:cBhvr additive="base">
                                        <p:cTn id="18" dur="2000" fill="hold"/>
                                        <p:tgtEl>
                                          <p:spTgt spid="15"/>
                                        </p:tgtEl>
                                        <p:attrNameLst>
                                          <p:attrName>ppt_y</p:attrName>
                                        </p:attrNameLst>
                                      </p:cBhvr>
                                      <p:tavLst>
                                        <p:tav tm="0">
                                          <p:val>
                                            <p:strVal val="#ppt_y"/>
                                          </p:val>
                                        </p:tav>
                                        <p:tav tm="100000">
                                          <p:val>
                                            <p:strVal val="#ppt_y"/>
                                          </p:val>
                                        </p:tav>
                                      </p:tavLst>
                                    </p:anim>
                                  </p:childTnLst>
                                </p:cTn>
                              </p:par>
                              <p:par>
                                <p:cTn id="19" presetID="8" presetClass="emph" presetSubtype="0" fill="hold" grpId="1" nodeType="withEffect">
                                  <p:stCondLst>
                                    <p:cond delay="0"/>
                                  </p:stCondLst>
                                  <p:childTnLst>
                                    <p:animRot by="-21600000">
                                      <p:cBhvr>
                                        <p:cTn id="20" dur="2000" fill="hold"/>
                                        <p:tgtEl>
                                          <p:spTgt spid="1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2" grpId="0" bldLvl="0" animBg="1"/>
      <p:bldP spid="12" grpId="1" bldLvl="0" animBg="1"/>
      <p:bldP spid="14" grpId="0" bldLvl="0" animBg="1"/>
      <p:bldP spid="15" grpId="0" bldLvl="0" animBg="1"/>
      <p:bldP spid="15"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2328863" y="248841"/>
            <a:ext cx="2682479" cy="254794"/>
          </a:xfrm>
        </p:spPr>
        <p:txBody>
          <a:bodyPr vert="horz" wrap="square" lIns="68580" tIns="34290" rIns="68580" bIns="34290" anchor="ctr"/>
          <a:lstStyle/>
          <a:p>
            <a:pPr algn="ctr" eaLnBrk="1" hangingPunct="1"/>
            <a:r>
              <a:rPr lang="zh-CN" altLang="en-US" sz="2100" dirty="0">
                <a:solidFill>
                  <a:srgbClr val="FF3300"/>
                </a:solidFill>
                <a:ea typeface="宋体" panose="02010600030101010101" pitchFamily="2" charset="-122"/>
              </a:rPr>
              <a:t>续借</a:t>
            </a:r>
          </a:p>
        </p:txBody>
      </p:sp>
      <p:pic>
        <p:nvPicPr>
          <p:cNvPr id="18435" name="Picture 7"/>
          <p:cNvPicPr>
            <a:picLocks noChangeAspect="1"/>
          </p:cNvPicPr>
          <p:nvPr/>
        </p:nvPicPr>
        <p:blipFill>
          <a:blip r:embed="rId2" cstate="print"/>
          <a:stretch>
            <a:fillRect/>
          </a:stretch>
        </p:blipFill>
        <p:spPr>
          <a:xfrm>
            <a:off x="1143000" y="0"/>
            <a:ext cx="1073944" cy="789385"/>
          </a:xfrm>
          <a:prstGeom prst="rect">
            <a:avLst/>
          </a:prstGeom>
          <a:noFill/>
          <a:ln w="9525">
            <a:noFill/>
          </a:ln>
        </p:spPr>
      </p:pic>
      <p:pic>
        <p:nvPicPr>
          <p:cNvPr id="18436" name="Picture 8"/>
          <p:cNvPicPr>
            <a:picLocks noGrp="1" noChangeAspect="1"/>
          </p:cNvPicPr>
          <p:nvPr>
            <p:ph type="body"/>
          </p:nvPr>
        </p:nvPicPr>
        <p:blipFill>
          <a:blip r:embed="rId3" cstate="print"/>
          <a:srcRect/>
          <a:stretch>
            <a:fillRect/>
          </a:stretch>
        </p:blipFill>
        <p:spPr>
          <a:xfrm>
            <a:off x="1328738" y="2340769"/>
            <a:ext cx="6172200" cy="2072879"/>
          </a:xfrm>
        </p:spPr>
      </p:pic>
      <p:sp>
        <p:nvSpPr>
          <p:cNvPr id="18437" name="Text Box 9"/>
          <p:cNvSpPr txBox="1"/>
          <p:nvPr/>
        </p:nvSpPr>
        <p:spPr>
          <a:xfrm>
            <a:off x="1728788" y="914400"/>
            <a:ext cx="4957763" cy="1200329"/>
          </a:xfrm>
          <a:prstGeom prst="rect">
            <a:avLst/>
          </a:prstGeom>
          <a:noFill/>
          <a:ln w="9525">
            <a:noFill/>
          </a:ln>
        </p:spPr>
        <p:txBody>
          <a:bodyPr>
            <a:spAutoFit/>
          </a:bodyPr>
          <a:lstStyle/>
          <a:p>
            <a:pPr algn="l">
              <a:spcBef>
                <a:spcPct val="50000"/>
              </a:spcBef>
            </a:pPr>
            <a:r>
              <a:rPr lang="zh-CN" altLang="en-US" dirty="0">
                <a:solidFill>
                  <a:schemeClr val="bg2"/>
                </a:solidFill>
                <a:latin typeface="方正舒体" panose="02010601030101010101" pitchFamily="2" charset="-122"/>
              </a:rPr>
              <a:t>    </a:t>
            </a:r>
            <a:r>
              <a:rPr lang="zh-CN" altLang="en-US" dirty="0">
                <a:solidFill>
                  <a:schemeClr val="accent1"/>
                </a:solidFill>
                <a:latin typeface="方正舒体" panose="02010601030101010101" pitchFamily="2" charset="-122"/>
              </a:rPr>
              <a:t>点击</a:t>
            </a:r>
            <a:r>
              <a:rPr lang="zh-CN" altLang="en-US" dirty="0">
                <a:solidFill>
                  <a:schemeClr val="accent1"/>
                </a:solidFill>
                <a:latin typeface="Arial" panose="020B0604020202020204" pitchFamily="34" charset="0"/>
              </a:rPr>
              <a:t>“图书</a:t>
            </a:r>
            <a:r>
              <a:rPr lang="zh-CN" altLang="en-US" dirty="0">
                <a:solidFill>
                  <a:schemeClr val="accent1"/>
                </a:solidFill>
                <a:latin typeface="方正舒体" panose="02010601030101010101" pitchFamily="2" charset="-122"/>
              </a:rPr>
              <a:t>续借</a:t>
            </a:r>
            <a:r>
              <a:rPr lang="zh-CN" altLang="en-US" dirty="0">
                <a:solidFill>
                  <a:schemeClr val="accent1"/>
                </a:solidFill>
                <a:latin typeface="Arial" panose="020B0604020202020204" pitchFamily="34" charset="0"/>
              </a:rPr>
              <a:t>”</a:t>
            </a:r>
            <a:r>
              <a:rPr lang="zh-CN" altLang="en-US" dirty="0">
                <a:solidFill>
                  <a:schemeClr val="accent1"/>
                </a:solidFill>
                <a:latin typeface="方正舒体" panose="02010601030101010101" pitchFamily="2" charset="-122"/>
              </a:rPr>
              <a:t>，可办理续借业务。只有在图书没有过</a:t>
            </a:r>
            <a:r>
              <a:rPr lang="zh-CN" altLang="en-US" dirty="0" smtClean="0">
                <a:solidFill>
                  <a:schemeClr val="accent1"/>
                </a:solidFill>
                <a:latin typeface="方正舒体" panose="02010601030101010101" pitchFamily="2" charset="-122"/>
              </a:rPr>
              <a:t>期、并且借期过半的情况下才</a:t>
            </a:r>
            <a:r>
              <a:rPr lang="zh-CN" altLang="en-US" dirty="0">
                <a:solidFill>
                  <a:schemeClr val="accent1"/>
                </a:solidFill>
                <a:latin typeface="方正舒体" panose="02010601030101010101" pitchFamily="2" charset="-122"/>
              </a:rPr>
              <a:t>能办理续借；每册图书只能续</a:t>
            </a:r>
            <a:r>
              <a:rPr lang="zh-CN" altLang="en-US" dirty="0" smtClean="0">
                <a:solidFill>
                  <a:schemeClr val="accent1"/>
                </a:solidFill>
                <a:latin typeface="方正舒体" panose="02010601030101010101" pitchFamily="2" charset="-122"/>
              </a:rPr>
              <a:t>借两次</a:t>
            </a:r>
            <a:r>
              <a:rPr lang="zh-CN" altLang="en-US" dirty="0">
                <a:solidFill>
                  <a:schemeClr val="accent1"/>
                </a:solidFill>
                <a:latin typeface="方正舒体" panose="02010601030101010101" pitchFamily="2" charset="-122"/>
              </a:rPr>
              <a:t>，每次</a:t>
            </a:r>
            <a:r>
              <a:rPr lang="en-US" altLang="zh-CN" dirty="0">
                <a:solidFill>
                  <a:schemeClr val="accent1"/>
                </a:solidFill>
                <a:latin typeface="方正舒体" panose="02010601030101010101" pitchFamily="2" charset="-122"/>
              </a:rPr>
              <a:t>30</a:t>
            </a:r>
            <a:r>
              <a:rPr lang="zh-CN" altLang="en-US" dirty="0">
                <a:solidFill>
                  <a:schemeClr val="accent1"/>
                </a:solidFill>
                <a:latin typeface="方正舒体" panose="02010601030101010101" pitchFamily="2" charset="-122"/>
              </a:rPr>
              <a:t>天。</a:t>
            </a:r>
            <a:endParaRPr lang="zh-CN" altLang="en-US" sz="1350" dirty="0">
              <a:solidFill>
                <a:schemeClr val="accent1"/>
              </a:solidFill>
              <a:latin typeface="方正舒体" panose="02010601030101010101" pitchFamily="2" charset="-122"/>
            </a:endParaRPr>
          </a:p>
        </p:txBody>
      </p:sp>
      <p:pic>
        <p:nvPicPr>
          <p:cNvPr id="1026" name="Picture 2"/>
          <p:cNvPicPr>
            <a:picLocks noChangeAspect="1" noChangeArrowheads="1"/>
          </p:cNvPicPr>
          <p:nvPr/>
        </p:nvPicPr>
        <p:blipFill>
          <a:blip r:embed="rId4"/>
          <a:srcRect/>
          <a:stretch>
            <a:fillRect/>
          </a:stretch>
        </p:blipFill>
        <p:spPr bwMode="auto">
          <a:xfrm>
            <a:off x="1785918" y="1943100"/>
            <a:ext cx="1409700" cy="3200400"/>
          </a:xfrm>
          <a:prstGeom prst="rect">
            <a:avLst/>
          </a:prstGeom>
          <a:noFill/>
          <a:ln w="9525">
            <a:noFill/>
            <a:miter lim="800000"/>
            <a:headEnd/>
            <a:tailEnd/>
          </a:ln>
          <a:effectLst/>
        </p:spPr>
      </p:pic>
      <p:sp>
        <p:nvSpPr>
          <p:cNvPr id="8" name="矩形 7"/>
          <p:cNvSpPr/>
          <p:nvPr/>
        </p:nvSpPr>
        <p:spPr>
          <a:xfrm>
            <a:off x="2071670" y="2786064"/>
            <a:ext cx="928694" cy="714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5"/>
          <a:srcRect/>
          <a:stretch>
            <a:fillRect/>
          </a:stretch>
        </p:blipFill>
        <p:spPr bwMode="auto">
          <a:xfrm>
            <a:off x="3214678" y="2928940"/>
            <a:ext cx="5594329" cy="847725"/>
          </a:xfrm>
          <a:prstGeom prst="rect">
            <a:avLst/>
          </a:prstGeom>
          <a:noFill/>
          <a:ln w="9525">
            <a:noFill/>
            <a:miter lim="800000"/>
            <a:headEnd/>
            <a:tailEnd/>
          </a:ln>
          <a:effectLst/>
        </p:spPr>
      </p:pic>
      <p:sp>
        <p:nvSpPr>
          <p:cNvPr id="10" name="AutoShape 10"/>
          <p:cNvSpPr/>
          <p:nvPr/>
        </p:nvSpPr>
        <p:spPr>
          <a:xfrm>
            <a:off x="7000892" y="2857502"/>
            <a:ext cx="1000125" cy="328613"/>
          </a:xfrm>
          <a:prstGeom prst="wedgeRoundRectCallout">
            <a:avLst>
              <a:gd name="adj1" fmla="val 100597"/>
              <a:gd name="adj2" fmla="val 93843"/>
              <a:gd name="adj3" fmla="val 16667"/>
            </a:avLst>
          </a:prstGeom>
          <a:solidFill>
            <a:schemeClr val="accent1"/>
          </a:solidFill>
          <a:ln w="9525" cap="flat" cmpd="sng">
            <a:solidFill>
              <a:schemeClr val="tx1"/>
            </a:solidFill>
            <a:prstDash val="solid"/>
            <a:miter/>
            <a:headEnd type="none" w="med" len="med"/>
            <a:tailEnd type="none" w="med" len="med"/>
          </a:ln>
        </p:spPr>
        <p:txBody>
          <a:bodyPr anchor="ctr"/>
          <a:lstStyle/>
          <a:p>
            <a:r>
              <a:rPr lang="zh-CN" altLang="en-US" sz="1350" dirty="0">
                <a:solidFill>
                  <a:srgbClr val="FF3300"/>
                </a:solidFill>
                <a:latin typeface="方正舒体" panose="02010601030101010101" pitchFamily="2" charset="-122"/>
              </a:rPr>
              <a:t>办理续借</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a:stretch>
            <a:fillRect/>
          </a:stretch>
        </p:blipFill>
        <p:spPr>
          <a:xfrm>
            <a:off x="1271588" y="1273969"/>
            <a:ext cx="2621280" cy="3600926"/>
          </a:xfrm>
          <a:prstGeom prst="rect">
            <a:avLst/>
          </a:prstGeom>
        </p:spPr>
      </p:pic>
      <p:cxnSp>
        <p:nvCxnSpPr>
          <p:cNvPr id="19461" name="直接箭头连接符 9"/>
          <p:cNvCxnSpPr/>
          <p:nvPr/>
        </p:nvCxnSpPr>
        <p:spPr>
          <a:xfrm flipV="1">
            <a:off x="2307431" y="4209574"/>
            <a:ext cx="1090136" cy="293846"/>
          </a:xfrm>
          <a:prstGeom prst="straightConnector1">
            <a:avLst/>
          </a:prstGeom>
          <a:ln w="76200" cap="flat" cmpd="sng">
            <a:solidFill>
              <a:srgbClr val="FF0000"/>
            </a:solidFill>
            <a:prstDash val="solid"/>
            <a:headEnd type="none" w="med" len="med"/>
            <a:tailEnd type="arrow" w="med" len="med"/>
          </a:ln>
        </p:spPr>
      </p:cxnSp>
      <p:sp>
        <p:nvSpPr>
          <p:cNvPr id="19460" name="矩形 7"/>
          <p:cNvSpPr/>
          <p:nvPr/>
        </p:nvSpPr>
        <p:spPr>
          <a:xfrm>
            <a:off x="1271588" y="4503420"/>
            <a:ext cx="1035844" cy="379095"/>
          </a:xfrm>
          <a:prstGeom prst="rect">
            <a:avLst/>
          </a:prstGeom>
          <a:solidFill>
            <a:schemeClr val="bg1">
              <a:alpha val="0"/>
            </a:schemeClr>
          </a:solidFill>
          <a:ln w="762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9463" name="Rectangle 2"/>
          <p:cNvSpPr>
            <a:spLocks noGrp="1"/>
          </p:cNvSpPr>
          <p:nvPr/>
        </p:nvSpPr>
        <p:spPr>
          <a:xfrm>
            <a:off x="3227070" y="126683"/>
            <a:ext cx="2682716" cy="523399"/>
          </a:xfrm>
          <a:prstGeom prst="rect">
            <a:avLst/>
          </a:prstGeom>
          <a:noFill/>
          <a:ln w="9525">
            <a:noFill/>
          </a:ln>
        </p:spPr>
        <p:txBody>
          <a:bodyPr vert="horz" wrap="square" lIns="68580" tIns="34290" rIns="68580" bIns="34290" anchor="ct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Verdana" panose="020B0604030504040204" pitchFamily="34" charset="0"/>
              </a:defRPr>
            </a:lvl2pPr>
            <a:lvl3pPr algn="l" rtl="0" eaLnBrk="0" fontAlgn="base" hangingPunct="0">
              <a:spcBef>
                <a:spcPct val="0"/>
              </a:spcBef>
              <a:spcAft>
                <a:spcPct val="0"/>
              </a:spcAft>
              <a:defRPr sz="3200" b="1">
                <a:solidFill>
                  <a:schemeClr val="tx1"/>
                </a:solidFill>
                <a:latin typeface="Verdana" panose="020B0604030504040204" pitchFamily="34" charset="0"/>
              </a:defRPr>
            </a:lvl3pPr>
            <a:lvl4pPr algn="l" rtl="0" eaLnBrk="0" fontAlgn="base" hangingPunct="0">
              <a:spcBef>
                <a:spcPct val="0"/>
              </a:spcBef>
              <a:spcAft>
                <a:spcPct val="0"/>
              </a:spcAft>
              <a:defRPr sz="3200" b="1">
                <a:solidFill>
                  <a:schemeClr val="tx1"/>
                </a:solidFill>
                <a:latin typeface="Verdana" panose="020B0604030504040204" pitchFamily="34" charset="0"/>
              </a:defRPr>
            </a:lvl4pPr>
            <a:lvl5pPr algn="l" rtl="0" eaLnBrk="0" fontAlgn="base" hangingPunct="0">
              <a:spcBef>
                <a:spcPct val="0"/>
              </a:spcBef>
              <a:spcAft>
                <a:spcPct val="0"/>
              </a:spcAft>
              <a:defRPr sz="3200" b="1">
                <a:solidFill>
                  <a:schemeClr val="tx1"/>
                </a:solidFill>
                <a:latin typeface="Verdana" panose="020B0604030504040204" pitchFamily="34" charset="0"/>
              </a:defRPr>
            </a:lvl5pPr>
            <a:lvl6pPr marL="457200" algn="l" rtl="0" fontAlgn="base">
              <a:spcBef>
                <a:spcPct val="0"/>
              </a:spcBef>
              <a:spcAft>
                <a:spcPct val="0"/>
              </a:spcAft>
              <a:defRPr sz="3200" b="1">
                <a:solidFill>
                  <a:schemeClr val="tx1"/>
                </a:solidFill>
                <a:latin typeface="Verdana" panose="020B0604030504040204" pitchFamily="34" charset="0"/>
              </a:defRPr>
            </a:lvl6pPr>
            <a:lvl7pPr marL="914400" algn="l" rtl="0" fontAlgn="base">
              <a:spcBef>
                <a:spcPct val="0"/>
              </a:spcBef>
              <a:spcAft>
                <a:spcPct val="0"/>
              </a:spcAft>
              <a:defRPr sz="3200" b="1">
                <a:solidFill>
                  <a:schemeClr val="tx1"/>
                </a:solidFill>
                <a:latin typeface="Verdana" panose="020B0604030504040204" pitchFamily="34" charset="0"/>
              </a:defRPr>
            </a:lvl7pPr>
            <a:lvl8pPr marL="1371600" algn="l" rtl="0" fontAlgn="base">
              <a:spcBef>
                <a:spcPct val="0"/>
              </a:spcBef>
              <a:spcAft>
                <a:spcPct val="0"/>
              </a:spcAft>
              <a:defRPr sz="3200" b="1">
                <a:solidFill>
                  <a:schemeClr val="tx1"/>
                </a:solidFill>
                <a:latin typeface="Verdana" panose="020B0604030504040204" pitchFamily="34" charset="0"/>
              </a:defRPr>
            </a:lvl8pPr>
            <a:lvl9pPr marL="1828800" algn="l" rtl="0" fontAlgn="base">
              <a:spcBef>
                <a:spcPct val="0"/>
              </a:spcBef>
              <a:spcAft>
                <a:spcPct val="0"/>
              </a:spcAft>
              <a:defRPr sz="3200" b="1">
                <a:solidFill>
                  <a:schemeClr val="tx1"/>
                </a:solidFill>
                <a:latin typeface="Verdana" panose="020B0604030504040204" pitchFamily="34" charset="0"/>
              </a:defRPr>
            </a:lvl9pPr>
          </a:lstStyle>
          <a:p>
            <a:pPr algn="ctr" eaLnBrk="1" hangingPunct="1"/>
            <a:r>
              <a:rPr lang="zh-CN" altLang="en-US" sz="2700" dirty="0">
                <a:solidFill>
                  <a:srgbClr val="FF3300"/>
                </a:solidFill>
                <a:latin typeface="微软雅黑" panose="020B0503020204020204" pitchFamily="34" charset="-122"/>
                <a:ea typeface="微软雅黑" panose="020B0503020204020204" pitchFamily="34" charset="-122"/>
              </a:rPr>
              <a:t>自助挂失</a:t>
            </a:r>
          </a:p>
        </p:txBody>
      </p:sp>
      <p:sp>
        <p:nvSpPr>
          <p:cNvPr id="19458" name="内容占位符 2"/>
          <p:cNvSpPr>
            <a:spLocks noGrp="1"/>
          </p:cNvSpPr>
          <p:nvPr/>
        </p:nvSpPr>
        <p:spPr>
          <a:xfrm>
            <a:off x="1271588" y="650081"/>
            <a:ext cx="6593681" cy="778669"/>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accent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9pPr>
          </a:lstStyle>
          <a:p>
            <a:r>
              <a:rPr lang="zh-CN" altLang="en-US" sz="1950" dirty="0">
                <a:ea typeface="宋体" panose="02010600030101010101" pitchFamily="2" charset="-122"/>
              </a:rPr>
              <a:t>把鼠标放在“更多”按键上，可显示被隐藏的其他按键。点击“读者证挂失”，可自助办理读者证挂失</a:t>
            </a:r>
          </a:p>
        </p:txBody>
      </p:sp>
      <p:sp>
        <p:nvSpPr>
          <p:cNvPr id="19462" name="TextBox 10"/>
          <p:cNvSpPr txBox="1"/>
          <p:nvPr/>
        </p:nvSpPr>
        <p:spPr>
          <a:xfrm>
            <a:off x="4952048" y="1320641"/>
            <a:ext cx="2821781" cy="3693319"/>
          </a:xfrm>
          <a:prstGeom prst="rect">
            <a:avLst/>
          </a:prstGeom>
          <a:noFill/>
          <a:ln w="9525">
            <a:noFill/>
          </a:ln>
        </p:spPr>
        <p:txBody>
          <a:bodyPr>
            <a:spAutoFit/>
          </a:bodyPr>
          <a:lstStyle/>
          <a:p>
            <a:pPr algn="l"/>
            <a:r>
              <a:rPr lang="en-US" altLang="zh-CN" dirty="0">
                <a:solidFill>
                  <a:srgbClr val="FF0000"/>
                </a:solidFill>
                <a:latin typeface="方正舒体" panose="02010601030101010101" pitchFamily="2" charset="-122"/>
                <a:ea typeface="华文行楷" panose="02010800040101010101" pitchFamily="2" charset="-122"/>
              </a:rPr>
              <a:t>1</a:t>
            </a:r>
            <a:r>
              <a:rPr lang="zh-CN" altLang="en-US" dirty="0" smtClean="0">
                <a:solidFill>
                  <a:srgbClr val="FF0000"/>
                </a:solidFill>
                <a:latin typeface="方正舒体" panose="02010601030101010101" pitchFamily="2" charset="-122"/>
                <a:ea typeface="华文行楷" panose="02010800040101010101" pitchFamily="2" charset="-122"/>
              </a:rPr>
              <a:t>、一卡通丢失可直接到一卡通中心挂失，找到卡或换卡后可继续使用。</a:t>
            </a:r>
            <a:endParaRPr lang="en-US" altLang="zh-CN" dirty="0">
              <a:solidFill>
                <a:srgbClr val="FF0000"/>
              </a:solidFill>
              <a:latin typeface="方正舒体" panose="02010601030101010101" pitchFamily="2" charset="-122"/>
              <a:ea typeface="华文行楷" panose="02010800040101010101" pitchFamily="2" charset="-122"/>
            </a:endParaRPr>
          </a:p>
          <a:p>
            <a:pPr algn="l"/>
            <a:r>
              <a:rPr lang="en-US" altLang="zh-CN" dirty="0">
                <a:solidFill>
                  <a:srgbClr val="FF0000"/>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2</a:t>
            </a:r>
            <a:r>
              <a:rPr lang="zh-CN" altLang="en-US" dirty="0" smtClean="0">
                <a:solidFill>
                  <a:srgbClr val="FF0000"/>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、为防止他人利用，亦可以先在图书馆挂失，找到卡或换卡后</a:t>
            </a:r>
            <a:r>
              <a:rPr lang="zh-CN" altLang="en-US" dirty="0">
                <a:solidFill>
                  <a:srgbClr val="FF0000"/>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，可凭证到二楼“读者服务部”办理开通使用。</a:t>
            </a:r>
            <a:endParaRPr lang="en-US" altLang="zh-CN" dirty="0">
              <a:solidFill>
                <a:srgbClr val="FF0000"/>
              </a:solidFill>
              <a:latin typeface="方正舒体" panose="02010601030101010101" pitchFamily="2" charset="-122"/>
              <a:ea typeface="华文行楷" panose="02010800040101010101" pitchFamily="2" charset="-122"/>
            </a:endParaRPr>
          </a:p>
          <a:p>
            <a:pPr algn="l"/>
            <a:r>
              <a:rPr lang="zh-CN" altLang="en-US" dirty="0" smtClean="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4</a:t>
            </a:r>
            <a:r>
              <a:rPr lang="zh-CN" altLang="en-US"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、图书馆微</a:t>
            </a:r>
            <a:r>
              <a:rPr lang="zh-CN" altLang="en-US" dirty="0" smtClean="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信公众号可</a:t>
            </a:r>
            <a:r>
              <a:rPr lang="zh-CN" altLang="en-US"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实现</a:t>
            </a:r>
            <a:r>
              <a:rPr lang="zh-CN" altLang="en-US" dirty="0">
                <a:solidFill>
                  <a:srgbClr val="FF0000"/>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图书查询、借阅查</a:t>
            </a:r>
            <a:r>
              <a:rPr lang="zh-CN" altLang="en-US" dirty="0" smtClean="0">
                <a:solidFill>
                  <a:srgbClr val="FF0000"/>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询、欠款查询、续借、交纳逾期费、图书荐购功能、座位预约等功能</a:t>
            </a:r>
            <a:r>
              <a:rPr lang="zh-CN" altLang="en-US" dirty="0" smtClean="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rPr>
              <a:t>。</a:t>
            </a:r>
            <a:endParaRPr lang="zh-CN" altLang="en-US"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华文行楷" panose="02010800040101010101" pitchFamily="2" charset="-122"/>
            </a:endParaRPr>
          </a:p>
        </p:txBody>
      </p:sp>
      <p:sp>
        <p:nvSpPr>
          <p:cNvPr id="3" name="矩形 7"/>
          <p:cNvSpPr/>
          <p:nvPr/>
        </p:nvSpPr>
        <p:spPr>
          <a:xfrm>
            <a:off x="2307431" y="3055144"/>
            <a:ext cx="681990" cy="477203"/>
          </a:xfrm>
          <a:prstGeom prst="rect">
            <a:avLst/>
          </a:prstGeom>
          <a:solidFill>
            <a:schemeClr val="bg1">
              <a:alpha val="0"/>
            </a:schemeClr>
          </a:solidFill>
          <a:ln w="762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BEBA8EAE-BF5A-486C-A8C5-ECC9F3942E4B}">
                <a14:imgProps xmlns="" xmlns:a14="http://schemas.microsoft.com/office/drawing/2010/main">
                  <a14:imgLayer r:embed="rId3"/>
                </a14:imgProps>
              </a:ext>
            </a:extLst>
          </a:blip>
          <a:srcRect/>
          <a:stretch>
            <a:fillRect/>
          </a:stretch>
        </p:blipFill>
        <p:spPr>
          <a:xfrm>
            <a:off x="-27940" y="110490"/>
            <a:ext cx="9132570" cy="49707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srcRect/>
          <a:stretch>
            <a:fillRect/>
          </a:stretch>
        </p:blipFill>
        <p:spPr>
          <a:xfrm>
            <a:off x="3275856" y="1060088"/>
            <a:ext cx="2717971" cy="1382827"/>
          </a:xfrm>
          <a:prstGeom prst="rect">
            <a:avLst/>
          </a:prstGeom>
        </p:spPr>
      </p:pic>
      <p:sp>
        <p:nvSpPr>
          <p:cNvPr id="9" name="TextBox 7"/>
          <p:cNvSpPr>
            <a:spLocks noChangeArrowheads="1"/>
          </p:cNvSpPr>
          <p:nvPr/>
        </p:nvSpPr>
        <p:spPr bwMode="auto">
          <a:xfrm>
            <a:off x="1331640" y="2586425"/>
            <a:ext cx="6613804"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四、图书的外借与检索</a:t>
            </a: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799"/>
                            </p:stCondLst>
                            <p:childTnLst>
                              <p:par>
                                <p:cTn id="12" presetID="27" presetClass="emph" presetSubtype="0" fill="remove" grpId="1" nodeType="afterEffect">
                                  <p:stCondLst>
                                    <p:cond delay="0"/>
                                  </p:stCondLst>
                                  <p:iterate type="lt">
                                    <p:tmPct val="10000"/>
                                  </p:iterate>
                                  <p:childTnLst>
                                    <p:animClr clrSpc="rgb" dir="cw">
                                      <p:cBhvr override="childStyle">
                                        <p:cTn id="13" dur="250" autoRev="1" fill="remove"/>
                                        <p:tgtEl>
                                          <p:spTgt spid="9"/>
                                        </p:tgtEl>
                                        <p:attrNameLst>
                                          <p:attrName>style.color</p:attrName>
                                        </p:attrNameLst>
                                      </p:cBhvr>
                                      <p:to>
                                        <a:srgbClr val="FF6600"/>
                                      </p:to>
                                    </p:animClr>
                                    <p:animClr clrSpc="rgb" dir="cw">
                                      <p:cBhvr>
                                        <p:cTn id="14" dur="250" autoRev="1" fill="remove"/>
                                        <p:tgtEl>
                                          <p:spTgt spid="9"/>
                                        </p:tgtEl>
                                        <p:attrNameLst>
                                          <p:attrName>fillcolor</p:attrName>
                                        </p:attrNameLst>
                                      </p:cBhvr>
                                      <p:to>
                                        <a:srgbClr val="FF6600"/>
                                      </p:to>
                                    </p:animClr>
                                    <p:set>
                                      <p:cBhvr>
                                        <p:cTn id="15" dur="250" autoRev="1" fill="remove"/>
                                        <p:tgtEl>
                                          <p:spTgt spid="9"/>
                                        </p:tgtEl>
                                        <p:attrNameLst>
                                          <p:attrName>fill.type</p:attrName>
                                        </p:attrNameLst>
                                      </p:cBhvr>
                                      <p:to>
                                        <p:strVal val="solid"/>
                                      </p:to>
                                    </p:set>
                                    <p:set>
                                      <p:cBhvr>
                                        <p:cTn id="16"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9"/>
          <p:cNvPicPr>
            <a:picLocks noChangeAspect="1"/>
          </p:cNvPicPr>
          <p:nvPr/>
        </p:nvPicPr>
        <p:blipFill>
          <a:blip r:embed="rId2" cstate="print"/>
          <a:stretch>
            <a:fillRect/>
          </a:stretch>
        </p:blipFill>
        <p:spPr>
          <a:xfrm>
            <a:off x="499745" y="633095"/>
            <a:ext cx="7858125" cy="3688715"/>
          </a:xfrm>
          <a:prstGeom prst="rect">
            <a:avLst/>
          </a:prstGeom>
          <a:noFill/>
          <a:ln w="9525">
            <a:noFill/>
          </a:ln>
        </p:spPr>
      </p:pic>
      <p:sp>
        <p:nvSpPr>
          <p:cNvPr id="2" name="文本框 1"/>
          <p:cNvSpPr txBox="1"/>
          <p:nvPr/>
        </p:nvSpPr>
        <p:spPr>
          <a:xfrm>
            <a:off x="538480" y="4573905"/>
            <a:ext cx="7781290"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借书还书时一定要确认借（还）的是自己手上的书，并借还成功。</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8265" y="1217930"/>
            <a:ext cx="9025890" cy="3650615"/>
            <a:chOff x="-87" y="1918"/>
            <a:chExt cx="14214" cy="5749"/>
          </a:xfrm>
          <a:effectLst>
            <a:outerShdw blurRad="50800" dist="38100" dir="2700000" algn="tl" rotWithShape="0">
              <a:prstClr val="black">
                <a:alpha val="40000"/>
              </a:prstClr>
            </a:outerShdw>
          </a:effectLst>
        </p:grpSpPr>
        <p:pic>
          <p:nvPicPr>
            <p:cNvPr id="4" name="图片 3" descr="DSC_1165"/>
            <p:cNvPicPr>
              <a:picLocks noChangeAspect="1"/>
            </p:cNvPicPr>
            <p:nvPr/>
          </p:nvPicPr>
          <p:blipFill>
            <a:blip r:embed="rId2" cstate="print"/>
            <a:stretch>
              <a:fillRect/>
            </a:stretch>
          </p:blipFill>
          <p:spPr>
            <a:xfrm>
              <a:off x="-87" y="1918"/>
              <a:ext cx="7772" cy="5749"/>
            </a:xfrm>
            <a:prstGeom prst="rect">
              <a:avLst/>
            </a:prstGeom>
          </p:spPr>
        </p:pic>
        <p:pic>
          <p:nvPicPr>
            <p:cNvPr id="22532" name="内容占位符 6"/>
            <p:cNvPicPr>
              <a:picLocks noGrp="1"/>
            </p:cNvPicPr>
            <p:nvPr/>
          </p:nvPicPr>
          <p:blipFill>
            <a:blip r:embed="rId3" cstate="print"/>
            <a:srcRect/>
            <a:stretch>
              <a:fillRect/>
            </a:stretch>
          </p:blipFill>
          <p:spPr>
            <a:xfrm>
              <a:off x="7685" y="1918"/>
              <a:ext cx="2417" cy="5749"/>
            </a:xfrm>
            <a:prstGeom prst="rect">
              <a:avLst/>
            </a:prstGeom>
            <a:noFill/>
            <a:ln w="9525">
              <a:noFill/>
            </a:ln>
            <a:effectLst>
              <a:outerShdw blurRad="50800" dist="38100" dir="2700000" algn="tl" rotWithShape="0">
                <a:prstClr val="black">
                  <a:alpha val="40000"/>
                </a:prstClr>
              </a:outerShdw>
            </a:effectLst>
          </p:spPr>
        </p:pic>
        <p:pic>
          <p:nvPicPr>
            <p:cNvPr id="22533" name="Picture 6"/>
            <p:cNvPicPr>
              <a:picLocks noChangeAspect="1"/>
            </p:cNvPicPr>
            <p:nvPr/>
          </p:nvPicPr>
          <p:blipFill>
            <a:blip r:embed="rId4" cstate="print"/>
            <a:srcRect t="17364"/>
            <a:stretch>
              <a:fillRect/>
            </a:stretch>
          </p:blipFill>
          <p:spPr>
            <a:xfrm>
              <a:off x="10149" y="3839"/>
              <a:ext cx="3978" cy="3828"/>
            </a:xfrm>
            <a:prstGeom prst="rect">
              <a:avLst/>
            </a:prstGeom>
            <a:noFill/>
            <a:ln w="9525">
              <a:noFill/>
            </a:ln>
          </p:spPr>
        </p:pic>
      </p:grpSp>
      <p:sp>
        <p:nvSpPr>
          <p:cNvPr id="5" name="矩形 4"/>
          <p:cNvSpPr/>
          <p:nvPr/>
        </p:nvSpPr>
        <p:spPr>
          <a:xfrm>
            <a:off x="6588125" y="1217930"/>
            <a:ext cx="2526665" cy="1172210"/>
          </a:xfrm>
          <a:prstGeom prst="rect">
            <a:avLst/>
          </a:prstGeom>
          <a:noFill/>
          <a:ln>
            <a:solidFill>
              <a:schemeClr val="bg1">
                <a:lumMod val="75000"/>
              </a:schemeClr>
            </a:solidFill>
          </a:ln>
          <a:extLst>
            <a:ext uri="{909E8E84-426E-40DD-AFC4-6F175D3DCCD1}">
              <a14:hiddenFill xmlns="" xmlns:a14="http://schemas.microsoft.com/office/drawing/2010/main">
                <a:solidFill>
                  <a:schemeClr val="bg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29705" y="1246505"/>
            <a:ext cx="2954655" cy="1200329"/>
          </a:xfrm>
          <a:prstGeom prst="rect">
            <a:avLst/>
          </a:prstGeom>
          <a:noFill/>
        </p:spPr>
        <p:txBody>
          <a:bodyPr wrap="none" rtlCol="0">
            <a:spAutoFit/>
          </a:bodyPr>
          <a:lstStyle/>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必须先点击“借</a:t>
            </a:r>
          </a:p>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书”再放卡和图</a:t>
            </a: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书。</a:t>
            </a:r>
            <a:endPar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还书无需借书卡</a:t>
            </a:r>
          </a:p>
        </p:txBody>
      </p:sp>
      <p:grpSp>
        <p:nvGrpSpPr>
          <p:cNvPr id="9" name="组合 8"/>
          <p:cNvGrpSpPr/>
          <p:nvPr/>
        </p:nvGrpSpPr>
        <p:grpSpPr>
          <a:xfrm>
            <a:off x="193675" y="228600"/>
            <a:ext cx="3634740" cy="772795"/>
            <a:chOff x="305" y="360"/>
            <a:chExt cx="5724" cy="1217"/>
          </a:xfrm>
        </p:grpSpPr>
        <p:pic>
          <p:nvPicPr>
            <p:cNvPr id="17" name="图片 16"/>
            <p:cNvPicPr>
              <a:picLocks noChangeAspect="1"/>
            </p:cNvPicPr>
            <p:nvPr/>
          </p:nvPicPr>
          <p:blipFill>
            <a:blip r:embed="rId5" cstate="print"/>
            <a:stretch>
              <a:fillRect/>
            </a:stretch>
          </p:blipFill>
          <p:spPr>
            <a:xfrm>
              <a:off x="946" y="360"/>
              <a:ext cx="4705" cy="1217"/>
            </a:xfrm>
            <a:prstGeom prst="rect">
              <a:avLst/>
            </a:prstGeom>
          </p:spPr>
        </p:pic>
        <p:sp>
          <p:nvSpPr>
            <p:cNvPr id="7" name="TextBox 7"/>
            <p:cNvSpPr>
              <a:spLocks noChangeArrowheads="1"/>
            </p:cNvSpPr>
            <p:nvPr/>
          </p:nvSpPr>
          <p:spPr bwMode="auto">
            <a:xfrm>
              <a:off x="305" y="367"/>
              <a:ext cx="5725" cy="1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自助借还</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stretch>
            <a:fillRect/>
          </a:stretch>
        </p:blipFill>
        <p:spPr>
          <a:xfrm>
            <a:off x="904240" y="46990"/>
            <a:ext cx="2272030" cy="713105"/>
          </a:xfrm>
          <a:prstGeom prst="rect">
            <a:avLst/>
          </a:prstGeom>
        </p:spPr>
      </p:pic>
      <p:grpSp>
        <p:nvGrpSpPr>
          <p:cNvPr id="2" name="组合 1"/>
          <p:cNvGrpSpPr/>
          <p:nvPr/>
        </p:nvGrpSpPr>
        <p:grpSpPr>
          <a:xfrm>
            <a:off x="666115" y="842010"/>
            <a:ext cx="7961699" cy="3976370"/>
            <a:chOff x="3948" y="5850"/>
            <a:chExt cx="24752" cy="8473"/>
          </a:xfrm>
        </p:grpSpPr>
        <p:sp>
          <p:nvSpPr>
            <p:cNvPr id="38" name="Прямоугольник 37"/>
            <p:cNvSpPr/>
            <p:nvPr/>
          </p:nvSpPr>
          <p:spPr>
            <a:xfrm>
              <a:off x="3948" y="10758"/>
              <a:ext cx="5857" cy="379"/>
            </a:xfrm>
            <a:prstGeom prst="rect">
              <a:avLst/>
            </a:prstGeom>
            <a:solidFill>
              <a:srgbClr val="FE7E46"/>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39" name="Прямоугольник 38"/>
            <p:cNvSpPr/>
            <p:nvPr/>
          </p:nvSpPr>
          <p:spPr>
            <a:xfrm>
              <a:off x="3948" y="11280"/>
              <a:ext cx="5857" cy="3015"/>
            </a:xfrm>
            <a:prstGeom prst="rect">
              <a:avLst/>
            </a:prstGeom>
            <a:noFill/>
            <a:ln w="12700" cap="flat" cmpd="sng" algn="ctr">
              <a:solidFill>
                <a:srgbClr val="FE7E46"/>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42" name="Прямоугольник 41"/>
            <p:cNvSpPr/>
            <p:nvPr/>
          </p:nvSpPr>
          <p:spPr>
            <a:xfrm>
              <a:off x="10263" y="10758"/>
              <a:ext cx="5857" cy="379"/>
            </a:xfrm>
            <a:prstGeom prst="rect">
              <a:avLst/>
            </a:prstGeom>
            <a:solidFill>
              <a:srgbClr val="0E8BD6"/>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43" name="Прямоугольник 42"/>
            <p:cNvSpPr/>
            <p:nvPr/>
          </p:nvSpPr>
          <p:spPr>
            <a:xfrm>
              <a:off x="10263" y="11280"/>
              <a:ext cx="5857" cy="3043"/>
            </a:xfrm>
            <a:prstGeom prst="rect">
              <a:avLst/>
            </a:prstGeom>
            <a:noFill/>
            <a:ln w="12700" cap="flat" cmpd="sng" algn="ctr">
              <a:solidFill>
                <a:srgbClr val="5AC2F1"/>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46" name="Прямоугольник 45"/>
            <p:cNvSpPr/>
            <p:nvPr/>
          </p:nvSpPr>
          <p:spPr>
            <a:xfrm>
              <a:off x="16569" y="10758"/>
              <a:ext cx="5857" cy="379"/>
            </a:xfrm>
            <a:prstGeom prst="rect">
              <a:avLst/>
            </a:prstGeom>
            <a:solidFill>
              <a:srgbClr val="9DF87E"/>
            </a:solidFill>
            <a:ln w="25400" cap="flat" cmpd="sng" algn="ctr">
              <a:solidFill>
                <a:srgbClr val="9DF87E"/>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47" name="Прямоугольник 46"/>
            <p:cNvSpPr/>
            <p:nvPr/>
          </p:nvSpPr>
          <p:spPr>
            <a:xfrm>
              <a:off x="16569" y="11280"/>
              <a:ext cx="5855" cy="3043"/>
            </a:xfrm>
            <a:prstGeom prst="rect">
              <a:avLst/>
            </a:prstGeom>
            <a:noFill/>
            <a:ln w="12700" cap="flat" cmpd="sng" algn="ctr">
              <a:solidFill>
                <a:srgbClr val="9DF87E"/>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50" name="Прямоугольник 49"/>
            <p:cNvSpPr/>
            <p:nvPr/>
          </p:nvSpPr>
          <p:spPr>
            <a:xfrm>
              <a:off x="22843" y="10758"/>
              <a:ext cx="5857" cy="379"/>
            </a:xfrm>
            <a:prstGeom prst="rect">
              <a:avLst/>
            </a:prstGeom>
            <a:solidFill>
              <a:srgbClr val="FF0000"/>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51" name="Прямоугольник 50"/>
            <p:cNvSpPr/>
            <p:nvPr/>
          </p:nvSpPr>
          <p:spPr>
            <a:xfrm>
              <a:off x="22843" y="11280"/>
              <a:ext cx="5857" cy="3043"/>
            </a:xfrm>
            <a:prstGeom prst="rect">
              <a:avLst/>
            </a:prstGeom>
            <a:noFill/>
            <a:ln w="12700"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54" name="Прямоугольник 53"/>
            <p:cNvSpPr/>
            <p:nvPr/>
          </p:nvSpPr>
          <p:spPr>
            <a:xfrm>
              <a:off x="3948" y="5850"/>
              <a:ext cx="5857" cy="4665"/>
            </a:xfrm>
            <a:prstGeom prst="rect">
              <a:avLst/>
            </a:prstGeom>
            <a:solidFill>
              <a:srgbClr val="FE7E46"/>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55" name="Прямоугольник 54"/>
            <p:cNvSpPr/>
            <p:nvPr/>
          </p:nvSpPr>
          <p:spPr>
            <a:xfrm>
              <a:off x="10263" y="5850"/>
              <a:ext cx="5857" cy="4665"/>
            </a:xfrm>
            <a:prstGeom prst="rect">
              <a:avLst/>
            </a:prstGeom>
            <a:solidFill>
              <a:srgbClr val="0E8BD6"/>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56" name="Прямоугольник 55"/>
            <p:cNvSpPr/>
            <p:nvPr/>
          </p:nvSpPr>
          <p:spPr>
            <a:xfrm>
              <a:off x="16569" y="5850"/>
              <a:ext cx="5857" cy="4665"/>
            </a:xfrm>
            <a:prstGeom prst="rect">
              <a:avLst/>
            </a:prstGeom>
            <a:solidFill>
              <a:srgbClr val="9DF87E"/>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57" name="Прямоугольник 56"/>
            <p:cNvSpPr/>
            <p:nvPr/>
          </p:nvSpPr>
          <p:spPr>
            <a:xfrm>
              <a:off x="22843" y="5850"/>
              <a:ext cx="5857" cy="4665"/>
            </a:xfrm>
            <a:prstGeom prst="rect">
              <a:avLst/>
            </a:prstGeom>
            <a:solidFill>
              <a:srgbClr val="FF0000"/>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grpSp>
      <p:sp>
        <p:nvSpPr>
          <p:cNvPr id="3" name="文本框 2"/>
          <p:cNvSpPr txBox="1"/>
          <p:nvPr/>
        </p:nvSpPr>
        <p:spPr>
          <a:xfrm>
            <a:off x="1427480" y="76200"/>
            <a:ext cx="995680" cy="583565"/>
          </a:xfrm>
          <a:prstGeom prst="rect">
            <a:avLst/>
          </a:prstGeom>
          <a:noFill/>
        </p:spPr>
        <p:txBody>
          <a:bodyPr wrap="none" rtlCol="0">
            <a:spAutoFit/>
          </a:bodyPr>
          <a:lstStyle/>
          <a:p>
            <a:r>
              <a:rPr lang="zh-CN" altLang="en-US" sz="32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借书</a:t>
            </a:r>
            <a:endParaRPr lang="zh-CN" altLang="en-US"/>
          </a:p>
        </p:txBody>
      </p:sp>
      <p:sp>
        <p:nvSpPr>
          <p:cNvPr id="4" name="文本框 3"/>
          <p:cNvSpPr txBox="1"/>
          <p:nvPr/>
        </p:nvSpPr>
        <p:spPr>
          <a:xfrm>
            <a:off x="666115" y="3390265"/>
            <a:ext cx="1884680" cy="1476375"/>
          </a:xfrm>
          <a:prstGeom prst="rect">
            <a:avLst/>
          </a:prstGeom>
          <a:noFill/>
        </p:spPr>
        <p:txBody>
          <a:bodyPr wrap="square" rtlCol="0">
            <a:spAutoFit/>
          </a:bodyPr>
          <a:lstStyle/>
          <a:p>
            <a:r>
              <a:rPr lang="zh-CN" altLang="en-US">
                <a:solidFill>
                  <a:schemeClr val="accent1"/>
                </a:solidFill>
                <a:latin typeface="微软雅黑" panose="020B0503020204020204" pitchFamily="34" charset="-122"/>
                <a:ea typeface="微软雅黑" panose="020B0503020204020204" pitchFamily="34" charset="-122"/>
              </a:rPr>
              <a:t>先点借书；</a:t>
            </a:r>
          </a:p>
          <a:p>
            <a:r>
              <a:rPr lang="zh-CN" altLang="en-US">
                <a:solidFill>
                  <a:schemeClr val="accent1"/>
                </a:solidFill>
                <a:latin typeface="微软雅黑" panose="020B0503020204020204" pitchFamily="34" charset="-122"/>
                <a:ea typeface="微软雅黑" panose="020B0503020204020204" pitchFamily="34" charset="-122"/>
              </a:rPr>
              <a:t>放图书</a:t>
            </a:r>
            <a:r>
              <a:rPr lang="zh-CN" altLang="en-US">
                <a:solidFill>
                  <a:srgbClr val="FF0000"/>
                </a:solidFill>
                <a:latin typeface="微软雅黑" panose="020B0503020204020204" pitchFamily="34" charset="-122"/>
                <a:ea typeface="微软雅黑" panose="020B0503020204020204" pitchFamily="34" charset="-122"/>
              </a:rPr>
              <a:t>（书脊朝下）；</a:t>
            </a:r>
          </a:p>
          <a:p>
            <a:r>
              <a:rPr lang="zh-CN" altLang="en-US">
                <a:solidFill>
                  <a:schemeClr val="accent1"/>
                </a:solidFill>
                <a:latin typeface="微软雅黑" panose="020B0503020204020204" pitchFamily="34" charset="-122"/>
                <a:ea typeface="微软雅黑" panose="020B0503020204020204" pitchFamily="34" charset="-122"/>
              </a:rPr>
              <a:t>放一卡通在读卡器上</a:t>
            </a:r>
          </a:p>
        </p:txBody>
      </p:sp>
      <p:sp>
        <p:nvSpPr>
          <p:cNvPr id="5" name="文本框 4"/>
          <p:cNvSpPr txBox="1"/>
          <p:nvPr/>
        </p:nvSpPr>
        <p:spPr>
          <a:xfrm>
            <a:off x="2764790" y="3433445"/>
            <a:ext cx="1576070" cy="1322070"/>
          </a:xfrm>
          <a:prstGeom prst="rect">
            <a:avLst/>
          </a:prstGeom>
          <a:noFill/>
        </p:spPr>
        <p:txBody>
          <a:bodyPr wrap="square" rtlCol="0">
            <a:spAutoFit/>
          </a:bodyPr>
          <a:lstStyle/>
          <a:p>
            <a:pPr algn="l"/>
            <a:r>
              <a:rPr lang="zh-CN" altLang="en-US" sz="2000">
                <a:solidFill>
                  <a:schemeClr val="accent1"/>
                </a:solidFill>
                <a:latin typeface="微软雅黑" panose="020B0503020204020204" pitchFamily="34" charset="-122"/>
                <a:ea typeface="微软雅黑" panose="020B0503020204020204" pitchFamily="34" charset="-122"/>
              </a:rPr>
              <a:t>输入密码</a:t>
            </a:r>
          </a:p>
          <a:p>
            <a:pPr algn="l"/>
            <a:r>
              <a:rPr lang="zh-CN" altLang="en-US" sz="2000">
                <a:solidFill>
                  <a:schemeClr val="accent1"/>
                </a:solidFill>
                <a:latin typeface="微软雅黑" panose="020B0503020204020204" pitchFamily="34" charset="-122"/>
                <a:ea typeface="微软雅黑" panose="020B0503020204020204" pitchFamily="34" charset="-122"/>
              </a:rPr>
              <a:t>新生初始密码为身份证后六位</a:t>
            </a:r>
          </a:p>
        </p:txBody>
      </p:sp>
      <p:sp>
        <p:nvSpPr>
          <p:cNvPr id="6" name="文本框 5"/>
          <p:cNvSpPr txBox="1"/>
          <p:nvPr/>
        </p:nvSpPr>
        <p:spPr>
          <a:xfrm>
            <a:off x="4739005" y="3462020"/>
            <a:ext cx="2707640" cy="1198880"/>
          </a:xfrm>
          <a:prstGeom prst="rect">
            <a:avLst/>
          </a:prstGeom>
          <a:noFill/>
        </p:spPr>
        <p:txBody>
          <a:bodyPr wrap="square" rtlCol="0">
            <a:spAutoFit/>
          </a:bodyPr>
          <a:lstStyle/>
          <a:p>
            <a:r>
              <a:rPr lang="zh-CN" altLang="en-US" sz="2400">
                <a:solidFill>
                  <a:schemeClr val="accent1"/>
                </a:solidFill>
                <a:latin typeface="微软雅黑" panose="020B0503020204020204" pitchFamily="34" charset="-122"/>
                <a:ea typeface="微软雅黑" panose="020B0503020204020204" pitchFamily="34" charset="-122"/>
              </a:rPr>
              <a:t>选择册数</a:t>
            </a:r>
          </a:p>
          <a:p>
            <a:r>
              <a:rPr lang="zh-CN" altLang="en-US" sz="2400">
                <a:solidFill>
                  <a:schemeClr val="accent1"/>
                </a:solidFill>
                <a:latin typeface="微软雅黑" panose="020B0503020204020204" pitchFamily="34" charset="-122"/>
                <a:ea typeface="微软雅黑" panose="020B0503020204020204" pitchFamily="34" charset="-122"/>
              </a:rPr>
              <a:t>（指放在书台</a:t>
            </a:r>
          </a:p>
          <a:p>
            <a:r>
              <a:rPr lang="zh-CN" altLang="en-US" sz="2400">
                <a:solidFill>
                  <a:schemeClr val="accent1"/>
                </a:solidFill>
                <a:latin typeface="微软雅黑" panose="020B0503020204020204" pitchFamily="34" charset="-122"/>
                <a:ea typeface="微软雅黑" panose="020B0503020204020204" pitchFamily="34" charset="-122"/>
              </a:rPr>
              <a:t>的数量）</a:t>
            </a:r>
          </a:p>
        </p:txBody>
      </p:sp>
      <p:sp>
        <p:nvSpPr>
          <p:cNvPr id="7" name="文本框 6"/>
          <p:cNvSpPr txBox="1"/>
          <p:nvPr/>
        </p:nvSpPr>
        <p:spPr>
          <a:xfrm>
            <a:off x="7244715" y="3498215"/>
            <a:ext cx="882650" cy="1198880"/>
          </a:xfrm>
          <a:prstGeom prst="rect">
            <a:avLst/>
          </a:prstGeom>
          <a:noFill/>
        </p:spPr>
        <p:txBody>
          <a:bodyPr wrap="none" rtlCol="0">
            <a:spAutoFit/>
          </a:bodyPr>
          <a:lstStyle/>
          <a:p>
            <a:r>
              <a:rPr lang="zh-CN" altLang="en-US" sz="2400">
                <a:solidFill>
                  <a:schemeClr val="accent1"/>
                </a:solidFill>
                <a:latin typeface="微软雅黑" panose="020B0503020204020204" pitchFamily="34" charset="-122"/>
                <a:ea typeface="微软雅黑" panose="020B0503020204020204" pitchFamily="34" charset="-122"/>
              </a:rPr>
              <a:t>核 对</a:t>
            </a:r>
          </a:p>
          <a:p>
            <a:r>
              <a:rPr lang="zh-CN" altLang="en-US" sz="2400">
                <a:solidFill>
                  <a:schemeClr val="accent1"/>
                </a:solidFill>
                <a:latin typeface="微软雅黑" panose="020B0503020204020204" pitchFamily="34" charset="-122"/>
                <a:ea typeface="微软雅黑" panose="020B0503020204020204" pitchFamily="34" charset="-122"/>
              </a:rPr>
              <a:t>确 认</a:t>
            </a:r>
          </a:p>
          <a:p>
            <a:r>
              <a:rPr lang="zh-CN" altLang="en-US" sz="2400">
                <a:solidFill>
                  <a:schemeClr val="accent1"/>
                </a:solidFill>
                <a:latin typeface="微软雅黑" panose="020B0503020204020204" pitchFamily="34" charset="-122"/>
                <a:ea typeface="微软雅黑" panose="020B0503020204020204" pitchFamily="34" charset="-122"/>
              </a:rPr>
              <a:t>退 出</a:t>
            </a:r>
          </a:p>
        </p:txBody>
      </p:sp>
      <p:pic>
        <p:nvPicPr>
          <p:cNvPr id="10" name="图片 9" descr="20180620_165156"/>
          <p:cNvPicPr>
            <a:picLocks noChangeAspect="1"/>
          </p:cNvPicPr>
          <p:nvPr/>
        </p:nvPicPr>
        <p:blipFill>
          <a:blip r:embed="rId4" cstate="print"/>
          <a:srcRect l="12470" r="20545" b="4108"/>
          <a:stretch>
            <a:fillRect/>
          </a:stretch>
        </p:blipFill>
        <p:spPr>
          <a:xfrm>
            <a:off x="2765425" y="881380"/>
            <a:ext cx="1747522" cy="2109616"/>
          </a:xfrm>
          <a:prstGeom prst="rect">
            <a:avLst/>
          </a:prstGeom>
        </p:spPr>
      </p:pic>
      <p:pic>
        <p:nvPicPr>
          <p:cNvPr id="11" name="图片 10" descr="20180620_165212"/>
          <p:cNvPicPr>
            <a:picLocks noChangeAspect="1"/>
          </p:cNvPicPr>
          <p:nvPr/>
        </p:nvPicPr>
        <p:blipFill>
          <a:blip r:embed="rId5" cstate="print"/>
          <a:srcRect l="12707" r="14926"/>
          <a:stretch>
            <a:fillRect/>
          </a:stretch>
        </p:blipFill>
        <p:spPr>
          <a:xfrm>
            <a:off x="4792345" y="881380"/>
            <a:ext cx="1749425" cy="2109470"/>
          </a:xfrm>
          <a:prstGeom prst="rect">
            <a:avLst/>
          </a:prstGeom>
        </p:spPr>
      </p:pic>
      <p:sp>
        <p:nvSpPr>
          <p:cNvPr id="12" name="笑脸 11"/>
          <p:cNvSpPr/>
          <p:nvPr/>
        </p:nvSpPr>
        <p:spPr>
          <a:xfrm>
            <a:off x="2771775" y="1203325"/>
            <a:ext cx="288290" cy="288290"/>
          </a:xfrm>
          <a:prstGeom prst="smileyFace">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笑脸 12"/>
          <p:cNvSpPr/>
          <p:nvPr/>
        </p:nvSpPr>
        <p:spPr>
          <a:xfrm>
            <a:off x="4839335" y="1344295"/>
            <a:ext cx="288290" cy="288290"/>
          </a:xfrm>
          <a:prstGeom prst="smileyFace">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微信图片_20180622085324"/>
          <p:cNvPicPr>
            <a:picLocks noChangeAspect="1"/>
          </p:cNvPicPr>
          <p:nvPr/>
        </p:nvPicPr>
        <p:blipFill>
          <a:blip r:embed="rId6" cstate="print"/>
          <a:srcRect l="4205"/>
          <a:stretch>
            <a:fillRect/>
          </a:stretch>
        </p:blipFill>
        <p:spPr>
          <a:xfrm>
            <a:off x="6806565" y="882650"/>
            <a:ext cx="1749425" cy="2108200"/>
          </a:xfrm>
          <a:prstGeom prst="rect">
            <a:avLst/>
          </a:prstGeom>
        </p:spPr>
      </p:pic>
      <p:pic>
        <p:nvPicPr>
          <p:cNvPr id="18" name="图片 17" descr="微信图片_20180622085252"/>
          <p:cNvPicPr>
            <a:picLocks noChangeAspect="1"/>
          </p:cNvPicPr>
          <p:nvPr/>
        </p:nvPicPr>
        <p:blipFill>
          <a:blip r:embed="rId7" cstate="print"/>
          <a:srcRect b="5638"/>
          <a:stretch>
            <a:fillRect/>
          </a:stretch>
        </p:blipFill>
        <p:spPr>
          <a:xfrm>
            <a:off x="760730" y="882650"/>
            <a:ext cx="1749425" cy="2108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62150" y="330200"/>
            <a:ext cx="5753474" cy="1302385"/>
            <a:chOff x="4220" y="633"/>
            <a:chExt cx="7696" cy="2051"/>
          </a:xfrm>
        </p:grpSpPr>
        <p:sp>
          <p:nvSpPr>
            <p:cNvPr id="32" name="矩形 70"/>
            <p:cNvSpPr>
              <a:spLocks noChangeArrowheads="1"/>
            </p:cNvSpPr>
            <p:nvPr/>
          </p:nvSpPr>
          <p:spPr bwMode="auto">
            <a:xfrm>
              <a:off x="4629" y="1668"/>
              <a:ext cx="7287" cy="1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图书馆概况及馆藏分布</a:t>
              </a:r>
            </a:p>
          </p:txBody>
        </p:sp>
        <p:grpSp>
          <p:nvGrpSpPr>
            <p:cNvPr id="33" name="Group 18"/>
            <p:cNvGrpSpPr/>
            <p:nvPr/>
          </p:nvGrpSpPr>
          <p:grpSpPr bwMode="auto">
            <a:xfrm>
              <a:off x="4220" y="633"/>
              <a:ext cx="594" cy="722"/>
              <a:chOff x="0" y="0"/>
              <a:chExt cx="376285" cy="576000"/>
            </a:xfrm>
          </p:grpSpPr>
          <p:sp>
            <p:nvSpPr>
              <p:cNvPr id="34" name="矩形 9"/>
              <p:cNvSpPr>
                <a:spLocks noChangeArrowheads="1"/>
              </p:cNvSpPr>
              <p:nvPr/>
            </p:nvSpPr>
            <p:spPr bwMode="auto">
              <a:xfrm>
                <a:off x="0" y="0"/>
                <a:ext cx="348199" cy="576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TextBox 11"/>
              <p:cNvSpPr>
                <a:spLocks noChangeArrowheads="1"/>
              </p:cNvSpPr>
              <p:nvPr/>
            </p:nvSpPr>
            <p:spPr bwMode="auto">
              <a:xfrm>
                <a:off x="41676" y="57168"/>
                <a:ext cx="334609" cy="50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1</a:t>
                </a:r>
              </a:p>
            </p:txBody>
          </p:sp>
        </p:grpSp>
      </p:grpSp>
      <p:grpSp>
        <p:nvGrpSpPr>
          <p:cNvPr id="64" name="组合 63"/>
          <p:cNvGrpSpPr/>
          <p:nvPr/>
        </p:nvGrpSpPr>
        <p:grpSpPr>
          <a:xfrm>
            <a:off x="1962103" y="980097"/>
            <a:ext cx="4572964" cy="1804765"/>
            <a:chOff x="935038" y="1333500"/>
            <a:chExt cx="4572964" cy="2269443"/>
          </a:xfrm>
        </p:grpSpPr>
        <p:grpSp>
          <p:nvGrpSpPr>
            <p:cNvPr id="65" name="Group 15"/>
            <p:cNvGrpSpPr/>
            <p:nvPr/>
          </p:nvGrpSpPr>
          <p:grpSpPr bwMode="auto">
            <a:xfrm>
              <a:off x="1096663" y="1333500"/>
              <a:ext cx="4411339" cy="2269443"/>
              <a:chOff x="-235262" y="0"/>
              <a:chExt cx="4411556" cy="2269633"/>
            </a:xfrm>
          </p:grpSpPr>
          <p:sp>
            <p:nvSpPr>
              <p:cNvPr id="69" name="矩形 69"/>
              <p:cNvSpPr>
                <a:spLocks noChangeArrowheads="1"/>
              </p:cNvSpPr>
              <p:nvPr/>
            </p:nvSpPr>
            <p:spPr bwMode="auto">
              <a:xfrm>
                <a:off x="0" y="0"/>
                <a:ext cx="1904560" cy="404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endParaRPr lang="en-US" altLang="zh-CN" sz="15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70"/>
              <p:cNvSpPr>
                <a:spLocks noChangeArrowheads="1"/>
              </p:cNvSpPr>
              <p:nvPr/>
            </p:nvSpPr>
            <p:spPr bwMode="auto">
              <a:xfrm>
                <a:off x="-235262" y="1458294"/>
                <a:ext cx="4411556" cy="811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rPr>
                  <a:t>图书检索与借阅</a:t>
                </a:r>
              </a:p>
            </p:txBody>
          </p:sp>
        </p:grpSp>
        <p:grpSp>
          <p:nvGrpSpPr>
            <p:cNvPr id="66" name="Group 18"/>
            <p:cNvGrpSpPr/>
            <p:nvPr/>
          </p:nvGrpSpPr>
          <p:grpSpPr bwMode="auto">
            <a:xfrm>
              <a:off x="935038" y="1349375"/>
              <a:ext cx="396875" cy="576263"/>
              <a:chOff x="0" y="0"/>
              <a:chExt cx="396000" cy="576000"/>
            </a:xfrm>
          </p:grpSpPr>
          <p:sp>
            <p:nvSpPr>
              <p:cNvPr id="67" name="矩形 9"/>
              <p:cNvSpPr>
                <a:spLocks noChangeArrowheads="1"/>
              </p:cNvSpPr>
              <p:nvPr/>
            </p:nvSpPr>
            <p:spPr bwMode="auto">
              <a:xfrm>
                <a:off x="0" y="0"/>
                <a:ext cx="396000" cy="576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11"/>
              <p:cNvSpPr>
                <a:spLocks noChangeArrowheads="1"/>
              </p:cNvSpPr>
              <p:nvPr/>
            </p:nvSpPr>
            <p:spPr bwMode="auto">
              <a:xfrm>
                <a:off x="39493" y="57168"/>
                <a:ext cx="338976" cy="501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2</a:t>
                </a:r>
              </a:p>
            </p:txBody>
          </p:sp>
        </p:grpSp>
      </p:grpSp>
      <p:grpSp>
        <p:nvGrpSpPr>
          <p:cNvPr id="71" name="组合 70"/>
          <p:cNvGrpSpPr/>
          <p:nvPr/>
        </p:nvGrpSpPr>
        <p:grpSpPr>
          <a:xfrm>
            <a:off x="1475656" y="1491630"/>
            <a:ext cx="4627363" cy="645160"/>
            <a:chOff x="448591" y="1161169"/>
            <a:chExt cx="4627363" cy="811272"/>
          </a:xfrm>
        </p:grpSpPr>
        <p:sp>
          <p:nvSpPr>
            <p:cNvPr id="77" name="矩形 70"/>
            <p:cNvSpPr>
              <a:spLocks noChangeArrowheads="1"/>
            </p:cNvSpPr>
            <p:nvPr/>
          </p:nvSpPr>
          <p:spPr bwMode="auto">
            <a:xfrm>
              <a:off x="448591" y="1161169"/>
              <a:ext cx="4627363" cy="811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rPr>
                <a:t>我的图书馆</a:t>
              </a:r>
            </a:p>
          </p:txBody>
        </p:sp>
        <p:grpSp>
          <p:nvGrpSpPr>
            <p:cNvPr id="73" name="Group 18"/>
            <p:cNvGrpSpPr/>
            <p:nvPr/>
          </p:nvGrpSpPr>
          <p:grpSpPr bwMode="auto">
            <a:xfrm>
              <a:off x="935038" y="1349375"/>
              <a:ext cx="396875" cy="576263"/>
              <a:chOff x="0" y="0"/>
              <a:chExt cx="396000" cy="576000"/>
            </a:xfrm>
          </p:grpSpPr>
          <p:sp>
            <p:nvSpPr>
              <p:cNvPr id="74" name="矩形 9"/>
              <p:cNvSpPr>
                <a:spLocks noChangeArrowheads="1"/>
              </p:cNvSpPr>
              <p:nvPr/>
            </p:nvSpPr>
            <p:spPr bwMode="auto">
              <a:xfrm>
                <a:off x="0" y="0"/>
                <a:ext cx="396000" cy="576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TextBox 11"/>
              <p:cNvSpPr>
                <a:spLocks noChangeArrowheads="1"/>
              </p:cNvSpPr>
              <p:nvPr/>
            </p:nvSpPr>
            <p:spPr bwMode="auto">
              <a:xfrm>
                <a:off x="39492" y="57168"/>
                <a:ext cx="338976" cy="501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3</a:t>
                </a:r>
              </a:p>
            </p:txBody>
          </p:sp>
        </p:grpSp>
      </p:grpSp>
      <p:grpSp>
        <p:nvGrpSpPr>
          <p:cNvPr id="78" name="组合 77"/>
          <p:cNvGrpSpPr/>
          <p:nvPr/>
        </p:nvGrpSpPr>
        <p:grpSpPr>
          <a:xfrm>
            <a:off x="1962103" y="2289877"/>
            <a:ext cx="5221036" cy="1215065"/>
            <a:chOff x="935038" y="1349375"/>
            <a:chExt cx="5221036" cy="1527913"/>
          </a:xfrm>
        </p:grpSpPr>
        <p:sp>
          <p:nvSpPr>
            <p:cNvPr id="84" name="矩形 70"/>
            <p:cNvSpPr>
              <a:spLocks noChangeArrowheads="1"/>
            </p:cNvSpPr>
            <p:nvPr/>
          </p:nvSpPr>
          <p:spPr bwMode="auto">
            <a:xfrm>
              <a:off x="1384695" y="2066016"/>
              <a:ext cx="4771379" cy="811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rPr>
                <a:t>随书光盘检索与下载</a:t>
              </a:r>
            </a:p>
          </p:txBody>
        </p:sp>
        <p:grpSp>
          <p:nvGrpSpPr>
            <p:cNvPr id="80" name="Group 18"/>
            <p:cNvGrpSpPr/>
            <p:nvPr/>
          </p:nvGrpSpPr>
          <p:grpSpPr bwMode="auto">
            <a:xfrm>
              <a:off x="935038" y="1349375"/>
              <a:ext cx="396875" cy="576263"/>
              <a:chOff x="0" y="0"/>
              <a:chExt cx="396000" cy="576000"/>
            </a:xfrm>
          </p:grpSpPr>
          <p:sp>
            <p:nvSpPr>
              <p:cNvPr id="81" name="矩形 9"/>
              <p:cNvSpPr>
                <a:spLocks noChangeArrowheads="1"/>
              </p:cNvSpPr>
              <p:nvPr/>
            </p:nvSpPr>
            <p:spPr bwMode="auto">
              <a:xfrm>
                <a:off x="0" y="0"/>
                <a:ext cx="396000" cy="576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TextBox 11"/>
              <p:cNvSpPr>
                <a:spLocks noChangeArrowheads="1"/>
              </p:cNvSpPr>
              <p:nvPr/>
            </p:nvSpPr>
            <p:spPr bwMode="auto">
              <a:xfrm>
                <a:off x="39492" y="57168"/>
                <a:ext cx="338976" cy="501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4</a:t>
                </a:r>
              </a:p>
            </p:txBody>
          </p:sp>
        </p:grpSp>
      </p:grpSp>
      <p:sp>
        <p:nvSpPr>
          <p:cNvPr id="38" name="Text Placeholder 8"/>
          <p:cNvSpPr txBox="1"/>
          <p:nvPr/>
        </p:nvSpPr>
        <p:spPr>
          <a:xfrm>
            <a:off x="755576" y="1131590"/>
            <a:ext cx="625475" cy="18630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8800" dirty="0">
                <a:solidFill>
                  <a:schemeClr val="bg1"/>
                </a:solidFill>
                <a:latin typeface="字体管家嘉丽丽" panose="00020600040101010101" charset="-122"/>
                <a:ea typeface="字体管家嘉丽丽" panose="00020600040101010101" charset="-122"/>
              </a:rPr>
              <a:t>目录</a:t>
            </a:r>
          </a:p>
        </p:txBody>
      </p:sp>
      <p:grpSp>
        <p:nvGrpSpPr>
          <p:cNvPr id="20" name="组合 19"/>
          <p:cNvGrpSpPr/>
          <p:nvPr/>
        </p:nvGrpSpPr>
        <p:grpSpPr>
          <a:xfrm>
            <a:off x="1976755" y="2937510"/>
            <a:ext cx="6629400" cy="1287780"/>
            <a:chOff x="3060" y="5615"/>
            <a:chExt cx="10440" cy="2028"/>
          </a:xfrm>
        </p:grpSpPr>
        <p:grpSp>
          <p:nvGrpSpPr>
            <p:cNvPr id="10" name="组合 9"/>
            <p:cNvGrpSpPr/>
            <p:nvPr/>
          </p:nvGrpSpPr>
          <p:grpSpPr>
            <a:xfrm>
              <a:off x="3060" y="5615"/>
              <a:ext cx="624" cy="722"/>
              <a:chOff x="5433" y="5954"/>
              <a:chExt cx="624" cy="722"/>
            </a:xfrm>
          </p:grpSpPr>
          <p:sp>
            <p:nvSpPr>
              <p:cNvPr id="6" name="矩形 5"/>
              <p:cNvSpPr/>
              <p:nvPr/>
            </p:nvSpPr>
            <p:spPr>
              <a:xfrm>
                <a:off x="5433" y="5954"/>
                <a:ext cx="624" cy="722"/>
              </a:xfrm>
              <a:prstGeom prst="rect">
                <a:avLst/>
              </a:prstGeom>
              <a:solidFill>
                <a:srgbClr val="15A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456" y="5988"/>
                <a:ext cx="535" cy="628"/>
              </a:xfrm>
              <a:prstGeom prst="rect">
                <a:avLst/>
              </a:prstGeom>
              <a:noFill/>
            </p:spPr>
            <p:txBody>
              <a:bodyPr wrap="none" rtlCol="0">
                <a:spAutoFit/>
              </a:bodyPr>
              <a:lstStyle/>
              <a:p>
                <a:r>
                  <a:rPr lang="en-US" altLang="zh-CN" sz="2000" b="1">
                    <a:solidFill>
                      <a:schemeClr val="accent2"/>
                    </a:solidFill>
                    <a:latin typeface="微软雅黑" panose="020B0503020204020204" pitchFamily="34" charset="-122"/>
                    <a:ea typeface="微软雅黑" panose="020B0503020204020204" pitchFamily="34" charset="-122"/>
                  </a:rPr>
                  <a:t>5</a:t>
                </a:r>
              </a:p>
            </p:txBody>
          </p:sp>
        </p:grpSp>
        <p:sp>
          <p:nvSpPr>
            <p:cNvPr id="13" name="文本框 12"/>
            <p:cNvSpPr txBox="1"/>
            <p:nvPr/>
          </p:nvSpPr>
          <p:spPr>
            <a:xfrm>
              <a:off x="3972" y="6627"/>
              <a:ext cx="9528" cy="1016"/>
            </a:xfrm>
            <a:prstGeom prst="rect">
              <a:avLst/>
            </a:prstGeom>
            <a:noFill/>
          </p:spPr>
          <p:txBody>
            <a:bodyPr wrap="none" rtlCol="0">
              <a:spAutoFit/>
            </a:bodyPr>
            <a:lstStyle/>
            <a:p>
              <a:pPr algn="l"/>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图书馆微信/微博/移动图书馆</a:t>
              </a:r>
              <a:endPar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endParaRPr>
            </a:p>
          </p:txBody>
        </p:sp>
      </p:grpSp>
      <p:grpSp>
        <p:nvGrpSpPr>
          <p:cNvPr id="24" name="组合 23"/>
          <p:cNvGrpSpPr/>
          <p:nvPr/>
        </p:nvGrpSpPr>
        <p:grpSpPr>
          <a:xfrm>
            <a:off x="1943100" y="3570605"/>
            <a:ext cx="2624455" cy="1302385"/>
            <a:chOff x="3060" y="5171"/>
            <a:chExt cx="4133" cy="2051"/>
          </a:xfrm>
        </p:grpSpPr>
        <p:grpSp>
          <p:nvGrpSpPr>
            <p:cNvPr id="11" name="组合 10"/>
            <p:cNvGrpSpPr/>
            <p:nvPr/>
          </p:nvGrpSpPr>
          <p:grpSpPr>
            <a:xfrm>
              <a:off x="3060" y="5171"/>
              <a:ext cx="645" cy="743"/>
              <a:chOff x="5433" y="7092"/>
              <a:chExt cx="645" cy="743"/>
            </a:xfrm>
          </p:grpSpPr>
          <p:sp>
            <p:nvSpPr>
              <p:cNvPr id="7" name="矩形 6"/>
              <p:cNvSpPr/>
              <p:nvPr/>
            </p:nvSpPr>
            <p:spPr>
              <a:xfrm>
                <a:off x="5433" y="7113"/>
                <a:ext cx="624" cy="722"/>
              </a:xfrm>
              <a:prstGeom prst="rect">
                <a:avLst/>
              </a:prstGeom>
              <a:solidFill>
                <a:srgbClr val="FD7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543" y="7092"/>
                <a:ext cx="535" cy="628"/>
              </a:xfrm>
              <a:prstGeom prst="rect">
                <a:avLst/>
              </a:prstGeom>
              <a:noFill/>
            </p:spPr>
            <p:txBody>
              <a:bodyPr wrap="none" rtlCol="0">
                <a:spAutoFit/>
              </a:bodyPr>
              <a:lstStyle/>
              <a:p>
                <a:r>
                  <a:rPr lang="en-US" altLang="zh-CN" sz="2000" b="1">
                    <a:solidFill>
                      <a:schemeClr val="accent2"/>
                    </a:solidFill>
                    <a:latin typeface="微软雅黑" panose="020B0503020204020204" pitchFamily="34" charset="-122"/>
                    <a:ea typeface="微软雅黑" panose="020B0503020204020204" pitchFamily="34" charset="-122"/>
                  </a:rPr>
                  <a:t>6</a:t>
                </a:r>
              </a:p>
            </p:txBody>
          </p:sp>
        </p:grpSp>
        <p:sp>
          <p:nvSpPr>
            <p:cNvPr id="21" name="文本框 20"/>
            <p:cNvSpPr txBox="1"/>
            <p:nvPr/>
          </p:nvSpPr>
          <p:spPr>
            <a:xfrm>
              <a:off x="4025" y="6206"/>
              <a:ext cx="3168" cy="1016"/>
            </a:xfrm>
            <a:prstGeom prst="rect">
              <a:avLst/>
            </a:prstGeom>
            <a:noFill/>
          </p:spPr>
          <p:txBody>
            <a:bodyPr wrap="none" rtlCol="0">
              <a:spAutoFit/>
            </a:bodyPr>
            <a:lstStyle/>
            <a:p>
              <a:pPr algn="l"/>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馆际互借</a:t>
              </a:r>
              <a:endPar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endParaRPr>
            </a:p>
          </p:txBody>
        </p:sp>
      </p:grpSp>
      <p:grpSp>
        <p:nvGrpSpPr>
          <p:cNvPr id="23" name="组合 22"/>
          <p:cNvGrpSpPr/>
          <p:nvPr/>
        </p:nvGrpSpPr>
        <p:grpSpPr>
          <a:xfrm>
            <a:off x="1926590" y="339725"/>
            <a:ext cx="4469765" cy="4331970"/>
            <a:chOff x="3034" y="-30"/>
            <a:chExt cx="7039" cy="6822"/>
          </a:xfrm>
        </p:grpSpPr>
        <p:grpSp>
          <p:nvGrpSpPr>
            <p:cNvPr id="17" name="组合 16"/>
            <p:cNvGrpSpPr/>
            <p:nvPr/>
          </p:nvGrpSpPr>
          <p:grpSpPr>
            <a:xfrm>
              <a:off x="3034" y="6049"/>
              <a:ext cx="645" cy="743"/>
              <a:chOff x="5433" y="7092"/>
              <a:chExt cx="645" cy="743"/>
            </a:xfrm>
            <a:solidFill>
              <a:srgbClr val="82EB52"/>
            </a:solidFill>
          </p:grpSpPr>
          <p:sp>
            <p:nvSpPr>
              <p:cNvPr id="18" name="矩形 17"/>
              <p:cNvSpPr/>
              <p:nvPr/>
            </p:nvSpPr>
            <p:spPr>
              <a:xfrm>
                <a:off x="5433" y="7113"/>
                <a:ext cx="624" cy="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543" y="7092"/>
                <a:ext cx="535" cy="628"/>
              </a:xfrm>
              <a:prstGeom prst="rect">
                <a:avLst/>
              </a:prstGeom>
              <a:grpFill/>
            </p:spPr>
            <p:txBody>
              <a:bodyPr wrap="none" rtlCol="0">
                <a:spAutoFit/>
              </a:bodyPr>
              <a:lstStyle/>
              <a:p>
                <a:r>
                  <a:rPr lang="en-US" altLang="zh-CN" sz="2000" b="1">
                    <a:solidFill>
                      <a:schemeClr val="accent2"/>
                    </a:solidFill>
                    <a:latin typeface="微软雅黑" panose="020B0503020204020204" pitchFamily="34" charset="-122"/>
                    <a:ea typeface="微软雅黑" panose="020B0503020204020204" pitchFamily="34" charset="-122"/>
                  </a:rPr>
                  <a:t>7</a:t>
                </a:r>
              </a:p>
            </p:txBody>
          </p:sp>
        </p:grpSp>
        <p:sp>
          <p:nvSpPr>
            <p:cNvPr id="22" name="文本框 21"/>
            <p:cNvSpPr txBox="1"/>
            <p:nvPr/>
          </p:nvSpPr>
          <p:spPr>
            <a:xfrm>
              <a:off x="4025" y="-30"/>
              <a:ext cx="6048" cy="1452"/>
            </a:xfrm>
            <a:prstGeom prst="rect">
              <a:avLst/>
            </a:prstGeom>
            <a:noFill/>
          </p:spPr>
          <p:txBody>
            <a:bodyPr wrap="none" rtlCol="0">
              <a:spAutoFit/>
            </a:bodyPr>
            <a:lstStyle/>
            <a:p>
              <a:pPr algn="l"/>
              <a:r>
                <a:rPr lang="zh-CN" altLang="en-US" sz="36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图书馆的规章制度</a:t>
              </a:r>
              <a:endParaRPr kumimoji="0" lang="en-US" altLang="zh-CN" b="1" i="0" u="none" strike="noStrike" kern="1200" cap="none" spc="0" normalizeH="0" baseline="0" noProof="0" dirty="0">
                <a:ln>
                  <a:noFill/>
                </a:ln>
                <a:solidFill>
                  <a:schemeClr val="bg1"/>
                </a:solidFill>
                <a:effectLst/>
                <a:uLnTx/>
                <a:uFillTx/>
                <a:latin typeface="Verdana" panose="020B0604030504040204" pitchFamily="34" charset="0"/>
                <a:ea typeface="宋体" panose="02010600030101010101" pitchFamily="2" charset="-122"/>
                <a:cs typeface="+mn-cs"/>
              </a:endParaRPr>
            </a:p>
            <a:p>
              <a:endParaRPr lang="zh-CN" altLang="en-US" dirty="0"/>
            </a:p>
          </p:txBody>
        </p:sp>
      </p:grpSp>
    </p:spTree>
  </p:cSld>
  <p:clrMapOvr>
    <a:masterClrMapping/>
  </p:clrMapOvr>
  <p:transition spd="slow" advClick="0" advTm="5000">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1701603" y="17371"/>
            <a:ext cx="5393977" cy="772511"/>
          </a:xfrm>
          <a:prstGeom prst="rect">
            <a:avLst/>
          </a:prstGeom>
        </p:spPr>
      </p:pic>
      <p:grpSp>
        <p:nvGrpSpPr>
          <p:cNvPr id="62" name="组合 61"/>
          <p:cNvGrpSpPr/>
          <p:nvPr/>
        </p:nvGrpSpPr>
        <p:grpSpPr>
          <a:xfrm>
            <a:off x="772160" y="998220"/>
            <a:ext cx="7922260" cy="3845560"/>
            <a:chOff x="3938" y="6638"/>
            <a:chExt cx="17490" cy="7633"/>
          </a:xfrm>
        </p:grpSpPr>
        <p:sp>
          <p:nvSpPr>
            <p:cNvPr id="3" name="object 4"/>
            <p:cNvSpPr/>
            <p:nvPr/>
          </p:nvSpPr>
          <p:spPr>
            <a:xfrm>
              <a:off x="10239" y="8523"/>
              <a:ext cx="4882" cy="4788"/>
            </a:xfrm>
            <a:custGeom>
              <a:avLst/>
              <a:gdLst/>
              <a:ahLst/>
              <a:cxnLst/>
              <a:rect l="l" t="t" r="r" b="b"/>
              <a:pathLst>
                <a:path w="3100070" h="3040379">
                  <a:moveTo>
                    <a:pt x="3099738" y="3040001"/>
                  </a:moveTo>
                  <a:lnTo>
                    <a:pt x="0" y="3040001"/>
                  </a:lnTo>
                  <a:lnTo>
                    <a:pt x="0" y="0"/>
                  </a:lnTo>
                  <a:lnTo>
                    <a:pt x="3099738" y="0"/>
                  </a:lnTo>
                  <a:lnTo>
                    <a:pt x="3099738" y="3040001"/>
                  </a:lnTo>
                  <a:close/>
                </a:path>
              </a:pathLst>
            </a:custGeom>
            <a:solidFill>
              <a:srgbClr val="FFFFFF">
                <a:alpha val="15000"/>
              </a:srgbClr>
            </a:solidFill>
          </p:spPr>
          <p:txBody>
            <a:bodyPr wrap="square" lIns="0" tIns="0" rIns="0" bIns="0" rtlCol="0">
              <a:spAutoFit/>
            </a:bodyPr>
            <a:lstStyle/>
            <a:p>
              <a:endParaRPr/>
            </a:p>
          </p:txBody>
        </p:sp>
        <p:sp>
          <p:nvSpPr>
            <p:cNvPr id="4" name="object 5"/>
            <p:cNvSpPr/>
            <p:nvPr/>
          </p:nvSpPr>
          <p:spPr>
            <a:xfrm>
              <a:off x="16540" y="8523"/>
              <a:ext cx="4882" cy="4788"/>
            </a:xfrm>
            <a:custGeom>
              <a:avLst/>
              <a:gdLst/>
              <a:ahLst/>
              <a:cxnLst/>
              <a:rect l="l" t="t" r="r" b="b"/>
              <a:pathLst>
                <a:path w="3100069" h="3040379">
                  <a:moveTo>
                    <a:pt x="3099738" y="3040001"/>
                  </a:moveTo>
                  <a:lnTo>
                    <a:pt x="0" y="3040001"/>
                  </a:lnTo>
                  <a:lnTo>
                    <a:pt x="0" y="0"/>
                  </a:lnTo>
                  <a:lnTo>
                    <a:pt x="3099738" y="0"/>
                  </a:lnTo>
                  <a:lnTo>
                    <a:pt x="3099738" y="3040001"/>
                  </a:lnTo>
                  <a:close/>
                </a:path>
              </a:pathLst>
            </a:custGeom>
            <a:solidFill>
              <a:srgbClr val="FFFFFF">
                <a:alpha val="15000"/>
              </a:srgbClr>
            </a:solidFill>
          </p:spPr>
          <p:txBody>
            <a:bodyPr wrap="square" lIns="0" tIns="0" rIns="0" bIns="0" rtlCol="0">
              <a:spAutoFit/>
            </a:bodyPr>
            <a:lstStyle/>
            <a:p>
              <a:endParaRPr/>
            </a:p>
          </p:txBody>
        </p:sp>
        <p:sp>
          <p:nvSpPr>
            <p:cNvPr id="8" name="object 11"/>
            <p:cNvSpPr/>
            <p:nvPr/>
          </p:nvSpPr>
          <p:spPr>
            <a:xfrm>
              <a:off x="3938" y="6638"/>
              <a:ext cx="4882" cy="7633"/>
            </a:xfrm>
            <a:custGeom>
              <a:avLst/>
              <a:gdLst/>
              <a:ahLst/>
              <a:cxnLst/>
              <a:rect l="l" t="t" r="r" b="b"/>
              <a:pathLst>
                <a:path w="3100070" h="4846955">
                  <a:moveTo>
                    <a:pt x="3099738" y="4846951"/>
                  </a:moveTo>
                  <a:lnTo>
                    <a:pt x="0" y="4846951"/>
                  </a:lnTo>
                  <a:lnTo>
                    <a:pt x="0" y="0"/>
                  </a:lnTo>
                  <a:lnTo>
                    <a:pt x="3099738" y="0"/>
                  </a:lnTo>
                  <a:lnTo>
                    <a:pt x="3099738" y="4846951"/>
                  </a:lnTo>
                  <a:close/>
                </a:path>
              </a:pathLst>
            </a:custGeom>
            <a:ln w="20941">
              <a:solidFill>
                <a:srgbClr val="F50401"/>
              </a:solidFill>
            </a:ln>
          </p:spPr>
          <p:txBody>
            <a:bodyPr wrap="square" lIns="0" tIns="0" rIns="0" bIns="0" rtlCol="0">
              <a:spAutoFit/>
            </a:bodyPr>
            <a:lstStyle/>
            <a:p>
              <a:endParaRPr/>
            </a:p>
          </p:txBody>
        </p:sp>
        <p:sp>
          <p:nvSpPr>
            <p:cNvPr id="11" name="object 19"/>
            <p:cNvSpPr/>
            <p:nvPr/>
          </p:nvSpPr>
          <p:spPr>
            <a:xfrm>
              <a:off x="10242" y="6638"/>
              <a:ext cx="4882" cy="7633"/>
            </a:xfrm>
            <a:custGeom>
              <a:avLst/>
              <a:gdLst/>
              <a:ahLst/>
              <a:cxnLst/>
              <a:rect l="l" t="t" r="r" b="b"/>
              <a:pathLst>
                <a:path w="3100070" h="4846955">
                  <a:moveTo>
                    <a:pt x="3099738" y="4846951"/>
                  </a:moveTo>
                  <a:lnTo>
                    <a:pt x="0" y="4846951"/>
                  </a:lnTo>
                  <a:lnTo>
                    <a:pt x="0" y="0"/>
                  </a:lnTo>
                  <a:lnTo>
                    <a:pt x="3099738" y="0"/>
                  </a:lnTo>
                  <a:lnTo>
                    <a:pt x="3099738" y="4846951"/>
                  </a:lnTo>
                  <a:close/>
                </a:path>
              </a:pathLst>
            </a:custGeom>
            <a:ln w="20941">
              <a:solidFill>
                <a:srgbClr val="4EC92D"/>
              </a:solidFill>
            </a:ln>
          </p:spPr>
          <p:txBody>
            <a:bodyPr wrap="square" lIns="0" tIns="0" rIns="0" bIns="0" rtlCol="0">
              <a:spAutoFit/>
            </a:bodyPr>
            <a:lstStyle/>
            <a:p>
              <a:endParaRPr/>
            </a:p>
          </p:txBody>
        </p:sp>
        <p:sp>
          <p:nvSpPr>
            <p:cNvPr id="14" name="object 27"/>
            <p:cNvSpPr/>
            <p:nvPr/>
          </p:nvSpPr>
          <p:spPr>
            <a:xfrm>
              <a:off x="16546" y="6638"/>
              <a:ext cx="4882" cy="7633"/>
            </a:xfrm>
            <a:custGeom>
              <a:avLst/>
              <a:gdLst/>
              <a:ahLst/>
              <a:cxnLst/>
              <a:rect l="l" t="t" r="r" b="b"/>
              <a:pathLst>
                <a:path w="3100069" h="4846955">
                  <a:moveTo>
                    <a:pt x="3099738" y="4846951"/>
                  </a:moveTo>
                  <a:lnTo>
                    <a:pt x="0" y="4846951"/>
                  </a:lnTo>
                  <a:lnTo>
                    <a:pt x="0" y="0"/>
                  </a:lnTo>
                  <a:lnTo>
                    <a:pt x="3099738" y="0"/>
                  </a:lnTo>
                  <a:lnTo>
                    <a:pt x="3099738" y="4846951"/>
                  </a:lnTo>
                  <a:close/>
                </a:path>
              </a:pathLst>
            </a:custGeom>
            <a:ln w="20941">
              <a:solidFill>
                <a:srgbClr val="0E8BD6"/>
              </a:solidFill>
            </a:ln>
          </p:spPr>
          <p:txBody>
            <a:bodyPr wrap="square" lIns="0" tIns="0" rIns="0" bIns="0" rtlCol="0">
              <a:spAutoFit/>
            </a:bodyPr>
            <a:lstStyle/>
            <a:p>
              <a:endParaRPr/>
            </a:p>
          </p:txBody>
        </p:sp>
      </p:grpSp>
      <p:sp>
        <p:nvSpPr>
          <p:cNvPr id="63" name="文本框 62"/>
          <p:cNvSpPr txBox="1"/>
          <p:nvPr/>
        </p:nvSpPr>
        <p:spPr>
          <a:xfrm>
            <a:off x="2242820" y="71120"/>
            <a:ext cx="4481195" cy="583565"/>
          </a:xfrm>
          <a:prstGeom prst="rect">
            <a:avLst/>
          </a:prstGeom>
          <a:noFill/>
        </p:spPr>
        <p:txBody>
          <a:bodyPr wrap="square" rtlCol="0">
            <a:spAutoFit/>
          </a:bodyPr>
          <a:lstStyle/>
          <a:p>
            <a:r>
              <a:rPr lang="zh-CN" altLang="en-US" sz="32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还书  (不需要一卡通)</a:t>
            </a:r>
          </a:p>
        </p:txBody>
      </p:sp>
      <p:sp>
        <p:nvSpPr>
          <p:cNvPr id="66" name="Прямоугольник 54"/>
          <p:cNvSpPr/>
          <p:nvPr/>
        </p:nvSpPr>
        <p:spPr>
          <a:xfrm>
            <a:off x="6483350" y="998220"/>
            <a:ext cx="2211070" cy="1313180"/>
          </a:xfrm>
          <a:prstGeom prst="rect">
            <a:avLst/>
          </a:prstGeom>
          <a:solidFill>
            <a:srgbClr val="0E8BD6"/>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67" name="Прямоугольник 55"/>
          <p:cNvSpPr/>
          <p:nvPr/>
        </p:nvSpPr>
        <p:spPr>
          <a:xfrm>
            <a:off x="3627755" y="998220"/>
            <a:ext cx="2209800" cy="1313180"/>
          </a:xfrm>
          <a:prstGeom prst="rect">
            <a:avLst/>
          </a:prstGeom>
          <a:solidFill>
            <a:srgbClr val="9DF87E"/>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68" name="Прямоугольник 56"/>
          <p:cNvSpPr/>
          <p:nvPr/>
        </p:nvSpPr>
        <p:spPr>
          <a:xfrm>
            <a:off x="772795" y="933450"/>
            <a:ext cx="2235835" cy="1366520"/>
          </a:xfrm>
          <a:prstGeom prst="rect">
            <a:avLst/>
          </a:prstGeom>
          <a:solidFill>
            <a:srgbClr val="FF0000"/>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ru-RU"/>
          </a:p>
        </p:txBody>
      </p:sp>
      <p:sp>
        <p:nvSpPr>
          <p:cNvPr id="64" name="文本框 63"/>
          <p:cNvSpPr txBox="1"/>
          <p:nvPr/>
        </p:nvSpPr>
        <p:spPr>
          <a:xfrm>
            <a:off x="785786" y="1000114"/>
            <a:ext cx="2214577" cy="969496"/>
          </a:xfrm>
          <a:prstGeom prst="rect">
            <a:avLst/>
          </a:prstGeom>
          <a:noFill/>
        </p:spPr>
        <p:txBody>
          <a:bodyPr wrap="square" rtlCol="0">
            <a:spAutoFit/>
          </a:bodyPr>
          <a:lstStyle/>
          <a:p>
            <a:pPr algn="l"/>
            <a:r>
              <a:rPr lang="zh-CN" altLang="en-US" sz="1900" b="1" dirty="0" smtClean="0">
                <a:solidFill>
                  <a:schemeClr val="accent2"/>
                </a:solidFill>
                <a:latin typeface="微软雅黑" panose="020B0503020204020204" pitchFamily="34" charset="-122"/>
                <a:ea typeface="微软雅黑" panose="020B0503020204020204" pitchFamily="34" charset="-122"/>
              </a:rPr>
              <a:t>先点还书，把</a:t>
            </a:r>
            <a:r>
              <a:rPr lang="zh-CN" altLang="en-US" sz="1900" b="1" dirty="0">
                <a:solidFill>
                  <a:schemeClr val="accent2"/>
                </a:solidFill>
                <a:latin typeface="微软雅黑" panose="020B0503020204020204" pitchFamily="34" charset="-122"/>
                <a:ea typeface="微软雅黑" panose="020B0503020204020204" pitchFamily="34" charset="-122"/>
              </a:rPr>
              <a:t>要还的</a:t>
            </a:r>
            <a:r>
              <a:rPr lang="zh-CN" altLang="en-US" sz="1900" b="1" dirty="0" smtClean="0">
                <a:solidFill>
                  <a:schemeClr val="accent2"/>
                </a:solidFill>
                <a:latin typeface="微软雅黑" panose="020B0503020204020204" pitchFamily="34" charset="-122"/>
                <a:ea typeface="微软雅黑" panose="020B0503020204020204" pitchFamily="34" charset="-122"/>
              </a:rPr>
              <a:t>图书</a:t>
            </a:r>
            <a:r>
              <a:rPr lang="zh-CN" altLang="en-US" sz="1900" b="1" dirty="0" smtClean="0">
                <a:solidFill>
                  <a:schemeClr val="accent2"/>
                </a:solidFill>
                <a:latin typeface="微软雅黑" panose="020B0503020204020204" pitchFamily="34" charset="-122"/>
                <a:ea typeface="微软雅黑" panose="020B0503020204020204" pitchFamily="34" charset="-122"/>
                <a:sym typeface="+mn-ea"/>
              </a:rPr>
              <a:t>（</a:t>
            </a:r>
            <a:r>
              <a:rPr lang="zh-CN" altLang="en-US" sz="1900" b="1" dirty="0">
                <a:solidFill>
                  <a:schemeClr val="accent2"/>
                </a:solidFill>
                <a:latin typeface="微软雅黑" panose="020B0503020204020204" pitchFamily="34" charset="-122"/>
                <a:ea typeface="微软雅黑" panose="020B0503020204020204" pitchFamily="34" charset="-122"/>
                <a:sym typeface="+mn-ea"/>
              </a:rPr>
              <a:t>书脊朝下</a:t>
            </a:r>
            <a:r>
              <a:rPr lang="zh-CN" altLang="en-US" sz="1900" b="1" dirty="0" smtClean="0">
                <a:solidFill>
                  <a:schemeClr val="accent2"/>
                </a:solidFill>
                <a:latin typeface="微软雅黑" panose="020B0503020204020204" pitchFamily="34" charset="-122"/>
                <a:ea typeface="微软雅黑" panose="020B0503020204020204" pitchFamily="34" charset="-122"/>
                <a:sym typeface="+mn-ea"/>
              </a:rPr>
              <a:t>）</a:t>
            </a:r>
            <a:r>
              <a:rPr lang="zh-CN" altLang="en-US" sz="1900" b="1" dirty="0" smtClean="0">
                <a:solidFill>
                  <a:schemeClr val="accent2"/>
                </a:solidFill>
                <a:latin typeface="微软雅黑" panose="020B0503020204020204" pitchFamily="34" charset="-122"/>
                <a:ea typeface="微软雅黑" panose="020B0503020204020204" pitchFamily="34" charset="-122"/>
              </a:rPr>
              <a:t>放</a:t>
            </a:r>
            <a:r>
              <a:rPr lang="zh-CN" altLang="en-US" sz="1900" b="1" dirty="0">
                <a:solidFill>
                  <a:schemeClr val="accent2"/>
                </a:solidFill>
                <a:latin typeface="微软雅黑" panose="020B0503020204020204" pitchFamily="34" charset="-122"/>
                <a:ea typeface="微软雅黑" panose="020B0503020204020204" pitchFamily="34" charset="-122"/>
              </a:rPr>
              <a:t>在书台上</a:t>
            </a:r>
          </a:p>
        </p:txBody>
      </p:sp>
      <p:sp>
        <p:nvSpPr>
          <p:cNvPr id="69" name="文本框 68"/>
          <p:cNvSpPr txBox="1"/>
          <p:nvPr/>
        </p:nvSpPr>
        <p:spPr>
          <a:xfrm>
            <a:off x="4058285" y="1170940"/>
            <a:ext cx="1402080" cy="829945"/>
          </a:xfrm>
          <a:prstGeom prst="rect">
            <a:avLst/>
          </a:prstGeom>
          <a:noFill/>
        </p:spPr>
        <p:txBody>
          <a:bodyPr wrap="none" rtlCol="0">
            <a:spAutoFit/>
          </a:bodyPr>
          <a:lstStyle/>
          <a:p>
            <a:pPr algn="l">
              <a:buNone/>
            </a:pPr>
            <a:r>
              <a:rPr lang="en-US" altLang="zh-CN" sz="2400" b="1">
                <a:solidFill>
                  <a:schemeClr val="accent2"/>
                </a:solidFill>
                <a:latin typeface="微软雅黑" panose="020B0503020204020204" pitchFamily="34" charset="-122"/>
                <a:ea typeface="微软雅黑" panose="020B0503020204020204" pitchFamily="34" charset="-122"/>
              </a:rPr>
              <a:t>   </a:t>
            </a:r>
            <a:r>
              <a:rPr lang="zh-CN" altLang="en-US" sz="2400" b="1">
                <a:solidFill>
                  <a:schemeClr val="accent2"/>
                </a:solidFill>
                <a:latin typeface="微软雅黑" panose="020B0503020204020204" pitchFamily="34" charset="-122"/>
                <a:ea typeface="微软雅黑" panose="020B0503020204020204" pitchFamily="34" charset="-122"/>
              </a:rPr>
              <a:t>核对</a:t>
            </a:r>
          </a:p>
          <a:p>
            <a:pPr algn="l">
              <a:buNone/>
            </a:pPr>
            <a:r>
              <a:rPr lang="zh-CN" altLang="en-US" sz="2400" b="1">
                <a:solidFill>
                  <a:schemeClr val="accent2"/>
                </a:solidFill>
                <a:latin typeface="微软雅黑" panose="020B0503020204020204" pitchFamily="34" charset="-122"/>
                <a:ea typeface="微软雅黑" panose="020B0503020204020204" pitchFamily="34" charset="-122"/>
              </a:rPr>
              <a:t>确认归还</a:t>
            </a:r>
          </a:p>
        </p:txBody>
      </p:sp>
      <p:sp>
        <p:nvSpPr>
          <p:cNvPr id="70" name="文本框 69"/>
          <p:cNvSpPr txBox="1"/>
          <p:nvPr/>
        </p:nvSpPr>
        <p:spPr>
          <a:xfrm>
            <a:off x="7095490" y="1166495"/>
            <a:ext cx="883285" cy="829945"/>
          </a:xfrm>
          <a:prstGeom prst="rect">
            <a:avLst/>
          </a:prstGeom>
          <a:noFill/>
        </p:spPr>
        <p:txBody>
          <a:bodyPr wrap="none" rtlCol="0">
            <a:spAutoFit/>
          </a:bodyPr>
          <a:lstStyle/>
          <a:p>
            <a:r>
              <a:rPr lang="zh-CN" altLang="en-US" sz="2400" b="1">
                <a:solidFill>
                  <a:schemeClr val="accent2"/>
                </a:solidFill>
                <a:latin typeface="微软雅黑" panose="020B0503020204020204" pitchFamily="34" charset="-122"/>
                <a:ea typeface="微软雅黑" panose="020B0503020204020204" pitchFamily="34" charset="-122"/>
              </a:rPr>
              <a:t>核 对</a:t>
            </a:r>
          </a:p>
          <a:p>
            <a:r>
              <a:rPr lang="zh-CN" altLang="en-US" sz="2400" b="1">
                <a:solidFill>
                  <a:schemeClr val="accent2"/>
                </a:solidFill>
                <a:latin typeface="微软雅黑" panose="020B0503020204020204" pitchFamily="34" charset="-122"/>
                <a:ea typeface="微软雅黑" panose="020B0503020204020204" pitchFamily="34" charset="-122"/>
              </a:rPr>
              <a:t>退 出</a:t>
            </a:r>
          </a:p>
        </p:txBody>
      </p:sp>
      <p:pic>
        <p:nvPicPr>
          <p:cNvPr id="24581" name="Picture 6"/>
          <p:cNvPicPr preferRelativeResize="0">
            <a:picLocks noChangeAspect="1"/>
          </p:cNvPicPr>
          <p:nvPr/>
        </p:nvPicPr>
        <p:blipFill>
          <a:blip r:embed="rId3" cstate="print">
            <a:extLst>
              <a:ext uri="{BEBA8EAE-BF5A-486C-A8C5-ECC9F3942E4B}">
                <a14:imgProps xmlns="" xmlns:a14="http://schemas.microsoft.com/office/drawing/2010/main">
                  <a14:imgLayer r:embed="rId4"/>
                </a14:imgProps>
              </a:ext>
            </a:extLst>
          </a:blip>
          <a:srcRect l="4745" t="11906" r="29293" b="10287"/>
          <a:stretch>
            <a:fillRect/>
          </a:stretch>
        </p:blipFill>
        <p:spPr>
          <a:xfrm>
            <a:off x="6513830" y="2327275"/>
            <a:ext cx="2149475" cy="2439035"/>
          </a:xfrm>
          <a:prstGeom prst="rect">
            <a:avLst/>
          </a:prstGeom>
          <a:noFill/>
          <a:ln w="9525">
            <a:noFill/>
          </a:ln>
          <a:effectLst>
            <a:outerShdw blurRad="50800" dist="38100" dir="2700000" algn="tl" rotWithShape="0">
              <a:prstClr val="black">
                <a:alpha val="40000"/>
              </a:prstClr>
            </a:outerShdw>
          </a:effectLst>
        </p:spPr>
      </p:pic>
      <p:pic>
        <p:nvPicPr>
          <p:cNvPr id="24580" name="Picture 5"/>
          <p:cNvPicPr preferRelativeResize="0">
            <a:picLocks noChangeAspect="1"/>
          </p:cNvPicPr>
          <p:nvPr/>
        </p:nvPicPr>
        <p:blipFill>
          <a:blip r:embed="rId5" cstate="print">
            <a:extLst>
              <a:ext uri="{BEBA8EAE-BF5A-486C-A8C5-ECC9F3942E4B}">
                <a14:imgProps xmlns="" xmlns:a14="http://schemas.microsoft.com/office/drawing/2010/main">
                  <a14:imgLayer r:embed="rId6"/>
                </a14:imgProps>
              </a:ext>
            </a:extLst>
          </a:blip>
          <a:srcRect l="5437" t="16679" r="6617" b="7820"/>
          <a:stretch>
            <a:fillRect/>
          </a:stretch>
        </p:blipFill>
        <p:spPr>
          <a:xfrm>
            <a:off x="3677285" y="2327275"/>
            <a:ext cx="2108835" cy="2439035"/>
          </a:xfrm>
          <a:prstGeom prst="rect">
            <a:avLst/>
          </a:prstGeom>
          <a:noFill/>
          <a:ln w="9525">
            <a:noFill/>
          </a:ln>
          <a:effectLst>
            <a:outerShdw blurRad="50800" dist="38100" dir="2700000" algn="tl" rotWithShape="0">
              <a:prstClr val="black">
                <a:alpha val="40000"/>
              </a:prstClr>
            </a:outerShdw>
          </a:effectLst>
        </p:spPr>
      </p:pic>
      <p:pic>
        <p:nvPicPr>
          <p:cNvPr id="24579" name="Picture 4"/>
          <p:cNvPicPr preferRelativeResize="0">
            <a:picLocks noChangeAspect="1"/>
          </p:cNvPicPr>
          <p:nvPr/>
        </p:nvPicPr>
        <p:blipFill>
          <a:blip r:embed="rId7" cstate="print">
            <a:extLst>
              <a:ext uri="{BEBA8EAE-BF5A-486C-A8C5-ECC9F3942E4B}">
                <a14:imgProps xmlns="" xmlns:a14="http://schemas.microsoft.com/office/drawing/2010/main">
                  <a14:imgLayer r:embed="rId8"/>
                </a14:imgProps>
              </a:ext>
            </a:extLst>
          </a:blip>
          <a:srcRect l="5239" t="9386" r="8920" b="7441"/>
          <a:stretch>
            <a:fillRect/>
          </a:stretch>
        </p:blipFill>
        <p:spPr>
          <a:xfrm>
            <a:off x="813435" y="2311400"/>
            <a:ext cx="2129790" cy="245427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stretch>
            <a:fillRect/>
          </a:stretch>
        </p:blipFill>
        <p:spPr>
          <a:xfrm>
            <a:off x="383540" y="106045"/>
            <a:ext cx="3224530" cy="772795"/>
          </a:xfrm>
          <a:prstGeom prst="rect">
            <a:avLst/>
          </a:prstGeom>
        </p:spPr>
      </p:pic>
      <p:sp>
        <p:nvSpPr>
          <p:cNvPr id="2" name="文本框 1"/>
          <p:cNvSpPr txBox="1"/>
          <p:nvPr/>
        </p:nvSpPr>
        <p:spPr>
          <a:xfrm>
            <a:off x="749300" y="231775"/>
            <a:ext cx="2316480" cy="521970"/>
          </a:xfrm>
          <a:prstGeom prst="rect">
            <a:avLst/>
          </a:prstGeom>
          <a:noFill/>
        </p:spPr>
        <p:txBody>
          <a:bodyPr wrap="none" rtlCol="0" anchor="t">
            <a:spAutoFit/>
          </a:bodyPr>
          <a:lstStyle/>
          <a:p>
            <a:pPr eaLnBrk="1" hangingPunct="1"/>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馆藏目录检索</a:t>
            </a:r>
          </a:p>
        </p:txBody>
      </p:sp>
      <p:sp>
        <p:nvSpPr>
          <p:cNvPr id="3" name="文本框 2"/>
          <p:cNvSpPr txBox="1"/>
          <p:nvPr/>
        </p:nvSpPr>
        <p:spPr>
          <a:xfrm>
            <a:off x="1388745" y="960120"/>
            <a:ext cx="7490460" cy="829945"/>
          </a:xfrm>
          <a:prstGeom prst="rect">
            <a:avLst/>
          </a:prstGeom>
          <a:noFill/>
        </p:spPr>
        <p:txBody>
          <a:bodyPr wrap="square" rtlCol="0">
            <a:spAutoFit/>
          </a:bodyPr>
          <a:lstStyle/>
          <a:p>
            <a:pPr algn="l"/>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sym typeface="+mn-ea"/>
              </a:rPr>
              <a:t>图书馆主页</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sym typeface="+mn-ea"/>
              </a:rPr>
              <a:t>图书馆微信</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sym typeface="+mn-ea"/>
              </a:rPr>
              <a:t>移动图书馆</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sym typeface="+mn-ea"/>
              </a:rPr>
              <a:t>省数图</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均可检索馆藏目录。</a:t>
            </a:r>
          </a:p>
        </p:txBody>
      </p:sp>
      <p:sp>
        <p:nvSpPr>
          <p:cNvPr id="4" name="文本框 3"/>
          <p:cNvSpPr txBox="1"/>
          <p:nvPr/>
        </p:nvSpPr>
        <p:spPr>
          <a:xfrm>
            <a:off x="-10160" y="2023110"/>
            <a:ext cx="9359265" cy="398780"/>
          </a:xfrm>
          <a:prstGeom prst="rect">
            <a:avLst/>
          </a:prstGeom>
          <a:noFill/>
        </p:spPr>
        <p:txBody>
          <a:bodyPr wrap="none" rtlCol="0">
            <a:spAutoFit/>
          </a:bodyPr>
          <a:lstStyle/>
          <a:p>
            <a:pPr algn="l"/>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进入</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hlinkClick r:id="rId3"/>
              </a:rPr>
              <a:t>http://library.hainu.edu.cn/</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海南大学图书馆主页。进入“书目查询“系统。</a:t>
            </a:r>
            <a:endPar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5" name="文本框 4"/>
          <p:cNvSpPr txBox="1"/>
          <p:nvPr/>
        </p:nvSpPr>
        <p:spPr>
          <a:xfrm>
            <a:off x="383540" y="2794635"/>
            <a:ext cx="7599680" cy="521970"/>
          </a:xfrm>
          <a:prstGeom prst="rect">
            <a:avLst/>
          </a:prstGeom>
          <a:noFill/>
        </p:spPr>
        <p:txBody>
          <a:bodyPr wrap="none" rtlCol="0">
            <a:spAutoFit/>
          </a:bodyPr>
          <a:lstStyle/>
          <a:p>
            <a:pPr algn="l"/>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通过</a:t>
            </a:r>
            <a:r>
              <a:rPr lang="zh-CN" altLang="en-US" sz="2800" dirty="0">
                <a:solidFill>
                  <a:srgbClr val="FF0000"/>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sym typeface="+mn-ea"/>
              </a:rPr>
              <a:t>省数图</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可查询我省各高校图书馆的书目信息进行馆际互借。</a:t>
            </a:r>
            <a:endPar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635000" y="3483610"/>
            <a:ext cx="6278880" cy="398780"/>
          </a:xfrm>
          <a:prstGeom prst="rect">
            <a:avLst/>
          </a:prstGeom>
          <a:noFill/>
        </p:spPr>
        <p:txBody>
          <a:bodyPr wrap="none" rtlCol="0">
            <a:spAutoFit/>
          </a:bodyPr>
          <a:lstStyle/>
          <a:p>
            <a:pPr algn="l"/>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记下图书的馆藏地点和索书号，到相应书库</a:t>
            </a:r>
            <a:r>
              <a:rPr lang="zh-CN" altLang="en-US" sz="2000" u="sng"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按号索书</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endPar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1022985" y="4147820"/>
            <a:ext cx="6024880" cy="675640"/>
          </a:xfrm>
          <a:prstGeom prst="rect">
            <a:avLst/>
          </a:prstGeom>
          <a:noFill/>
        </p:spPr>
        <p:txBody>
          <a:bodyPr wrap="none" rtlCol="0">
            <a:spAutoFit/>
          </a:bodyPr>
          <a:lstStyle/>
          <a:p>
            <a:pPr marL="0" lvl="1" algn="l"/>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或记住相关图书的分类号，直接到书库找同类图书。</a:t>
            </a:r>
            <a:endParaRPr lang="zh-CN" altLang="en-US" dirty="0">
              <a:latin typeface="楷体" panose="02010609060101010101" pitchFamily="49" charset="-122"/>
              <a:ea typeface="楷体" panose="02010609060101010101" pitchFamily="49" charset="-122"/>
            </a:endParaRPr>
          </a:p>
          <a:p>
            <a:endParaRPr lang="zh-CN" altLang="en-US"/>
          </a:p>
        </p:txBody>
      </p:sp>
      <p:grpSp>
        <p:nvGrpSpPr>
          <p:cNvPr id="8" name="组合 7"/>
          <p:cNvGrpSpPr/>
          <p:nvPr/>
        </p:nvGrpSpPr>
        <p:grpSpPr>
          <a:xfrm>
            <a:off x="7273290" y="3773170"/>
            <a:ext cx="1631950" cy="795020"/>
            <a:chOff x="1346" y="3611"/>
            <a:chExt cx="2570" cy="1252"/>
          </a:xfrm>
        </p:grpSpPr>
        <p:pic>
          <p:nvPicPr>
            <p:cNvPr id="9" name="图片 8"/>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638972">
              <a:off x="2808" y="3622"/>
              <a:ext cx="1108" cy="1241"/>
            </a:xfrm>
            <a:prstGeom prst="rect">
              <a:avLst/>
            </a:prstGeom>
          </p:spPr>
        </p:pic>
        <p:pic>
          <p:nvPicPr>
            <p:cNvPr id="10" name="图片 9"/>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638972">
              <a:off x="1346" y="3611"/>
              <a:ext cx="1108" cy="1241"/>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rcRect/>
          <a:stretch>
            <a:fillRect/>
          </a:stretch>
        </p:blipFill>
        <p:spPr>
          <a:xfrm>
            <a:off x="212725" y="725805"/>
            <a:ext cx="8606155" cy="4359275"/>
          </a:xfrm>
          <a:prstGeom prst="rect">
            <a:avLst/>
          </a:prstGeom>
        </p:spPr>
      </p:pic>
      <p:pic>
        <p:nvPicPr>
          <p:cNvPr id="21" name="图片 20"/>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69215" y="-46990"/>
            <a:ext cx="8930005" cy="772795"/>
          </a:xfrm>
          <a:prstGeom prst="rect">
            <a:avLst/>
          </a:prstGeom>
        </p:spPr>
      </p:pic>
      <p:sp>
        <p:nvSpPr>
          <p:cNvPr id="2" name="文本框 1"/>
          <p:cNvSpPr txBox="1"/>
          <p:nvPr/>
        </p:nvSpPr>
        <p:spPr>
          <a:xfrm>
            <a:off x="466725" y="70485"/>
            <a:ext cx="5596890" cy="460375"/>
          </a:xfrm>
          <a:prstGeom prst="rect">
            <a:avLst/>
          </a:prstGeom>
          <a:noFill/>
        </p:spPr>
        <p:txBody>
          <a:bodyPr wrap="none" rtlCol="0" anchor="t">
            <a:spAutoFit/>
          </a:bodyPr>
          <a:lstStyle/>
          <a:p>
            <a:pPr algn="l" eaLnBrk="1" hangingPunct="1"/>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图书馆主页</a:t>
            </a:r>
            <a:r>
              <a:rPr lang="zh-CN" altLang="en-US"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域名：</a:t>
            </a:r>
            <a:r>
              <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http://library.hainu.edu.cn </a:t>
            </a:r>
            <a:endParaRPr lang="en-US" altLang="zh-CN"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4243705" y="2869565"/>
            <a:ext cx="1554480" cy="645160"/>
          </a:xfrm>
          <a:prstGeom prst="rect">
            <a:avLst/>
          </a:prstGeom>
          <a:noFill/>
        </p:spPr>
        <p:txBody>
          <a:bodyPr wrap="square" rtlCol="0">
            <a:spAutoFit/>
          </a:bodyPr>
          <a:lstStyle/>
          <a:p>
            <a:pPr algn="l"/>
            <a:r>
              <a:rPr lang="zh-CN" altLang="en-US" b="1" noProof="0">
                <a:ln>
                  <a:noFill/>
                </a:ln>
                <a:solidFill>
                  <a:srgbClr val="00B050"/>
                </a:solidFill>
                <a:effectLst/>
                <a:uLnTx/>
                <a:uFillTx/>
                <a:latin typeface="微软雅黑" panose="020B0503020204020204" pitchFamily="34" charset="-122"/>
                <a:ea typeface="微软雅黑" panose="020B0503020204020204" pitchFamily="34" charset="-122"/>
                <a:sym typeface="+mn-ea"/>
              </a:rPr>
              <a:t>选择检索途径</a:t>
            </a:r>
            <a:endParaRPr kumimoji="0" lang="zh-CN" altLang="en-US" b="1" i="0" u="none" strike="noStrike" kern="1200" cap="none" spc="0" normalizeH="0" baseline="0" noProof="0">
              <a:ln>
                <a:noFill/>
              </a:ln>
              <a:solidFill>
                <a:srgbClr val="FF5050"/>
              </a:solidFill>
              <a:effectLst/>
              <a:uLnTx/>
              <a:uFillTx/>
              <a:latin typeface="方正舒体" panose="02010601030101010101" pitchFamily="2" charset="-122"/>
              <a:ea typeface="方正舒体" panose="02010601030101010101" pitchFamily="2" charset="-122"/>
              <a:cs typeface="+mn-cs"/>
            </a:endParaRPr>
          </a:p>
          <a:p>
            <a:endParaRPr lang="zh-CN" altLang="en-US"/>
          </a:p>
        </p:txBody>
      </p:sp>
      <p:sp>
        <p:nvSpPr>
          <p:cNvPr id="5" name="圆角矩形 4"/>
          <p:cNvSpPr/>
          <p:nvPr/>
        </p:nvSpPr>
        <p:spPr>
          <a:xfrm>
            <a:off x="408940" y="700405"/>
            <a:ext cx="1080135" cy="360045"/>
          </a:xfrm>
          <a:prstGeom prst="roundRect">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153795" y="1494790"/>
            <a:ext cx="1325880" cy="368300"/>
          </a:xfrm>
          <a:prstGeom prst="rect">
            <a:avLst/>
          </a:prstGeom>
          <a:noFill/>
        </p:spPr>
        <p:txBody>
          <a:bodyPr wrap="none" rtlCol="0">
            <a:spAutoFit/>
          </a:bodyPr>
          <a:lstStyle/>
          <a:p>
            <a:pPr algn="l"/>
            <a:r>
              <a:rPr lang="zh-CN" altLang="en-US" b="1" noProof="0">
                <a:ln>
                  <a:noFill/>
                </a:ln>
                <a:solidFill>
                  <a:srgbClr val="00B050"/>
                </a:solidFill>
                <a:effectLst/>
                <a:uLnTx/>
                <a:uFillTx/>
                <a:latin typeface="微软雅黑" panose="020B0503020204020204" pitchFamily="34" charset="-122"/>
                <a:ea typeface="微软雅黑" panose="020B0503020204020204" pitchFamily="34" charset="-122"/>
                <a:sym typeface="+mn-ea"/>
              </a:rPr>
              <a:t>录入检索词</a:t>
            </a:r>
          </a:p>
        </p:txBody>
      </p:sp>
      <p:cxnSp>
        <p:nvCxnSpPr>
          <p:cNvPr id="7" name="直接箭头连接符 6"/>
          <p:cNvCxnSpPr/>
          <p:nvPr/>
        </p:nvCxnSpPr>
        <p:spPr>
          <a:xfrm flipH="1" flipV="1">
            <a:off x="1153795" y="1115060"/>
            <a:ext cx="443865" cy="37973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flipV="1">
            <a:off x="4356100" y="1664970"/>
            <a:ext cx="431800" cy="115189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79120" y="417195"/>
            <a:ext cx="7882890" cy="4309110"/>
          </a:xfrm>
          <a:prstGeom prst="rect">
            <a:avLst/>
          </a:prstGeom>
        </p:spPr>
      </p:pic>
      <p:sp>
        <p:nvSpPr>
          <p:cNvPr id="3" name="圆角矩形 2"/>
          <p:cNvSpPr/>
          <p:nvPr/>
        </p:nvSpPr>
        <p:spPr>
          <a:xfrm>
            <a:off x="3563620" y="3579495"/>
            <a:ext cx="4896485" cy="288290"/>
          </a:xfrm>
          <a:prstGeom prst="roundRect">
            <a:avLst/>
          </a:prstGeom>
          <a:noFill/>
          <a:ln>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stretch>
            <a:fillRect/>
          </a:stretch>
        </p:blipFill>
        <p:spPr>
          <a:xfrm>
            <a:off x="183515" y="3697605"/>
            <a:ext cx="8830945" cy="1361440"/>
          </a:xfrm>
          <a:prstGeom prst="rect">
            <a:avLst/>
          </a:prstGeom>
        </p:spPr>
      </p:pic>
      <p:sp>
        <p:nvSpPr>
          <p:cNvPr id="5" name="圆角矩形 4"/>
          <p:cNvSpPr/>
          <p:nvPr/>
        </p:nvSpPr>
        <p:spPr>
          <a:xfrm>
            <a:off x="179070" y="4011295"/>
            <a:ext cx="791845" cy="355600"/>
          </a:xfrm>
          <a:prstGeom prst="roundRect">
            <a:avLst/>
          </a:prstGeom>
          <a:noFill/>
          <a:ln>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5672455" y="3977005"/>
            <a:ext cx="1741805" cy="1082040"/>
          </a:xfrm>
          <a:prstGeom prst="roundRect">
            <a:avLst/>
          </a:prstGeom>
          <a:noFill/>
          <a:ln>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2347595" y="3977640"/>
            <a:ext cx="546735" cy="389255"/>
          </a:xfrm>
          <a:prstGeom prst="roundRect">
            <a:avLst/>
          </a:prstGeom>
          <a:noFill/>
          <a:ln>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207135" y="3977005"/>
            <a:ext cx="666750" cy="389255"/>
          </a:xfrm>
          <a:prstGeom prst="roundRect">
            <a:avLst/>
          </a:prstGeom>
          <a:noFill/>
          <a:ln>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cstate="print"/>
          <a:stretch>
            <a:fillRect/>
          </a:stretch>
        </p:blipFill>
        <p:spPr>
          <a:xfrm>
            <a:off x="183515" y="55880"/>
            <a:ext cx="8830310" cy="365887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2430145" y="89535"/>
            <a:ext cx="6779260" cy="772795"/>
          </a:xfrm>
          <a:prstGeom prst="rect">
            <a:avLst/>
          </a:prstGeom>
        </p:spPr>
      </p:pic>
      <p:sp>
        <p:nvSpPr>
          <p:cNvPr id="3" name="文本框 2"/>
          <p:cNvSpPr txBox="1"/>
          <p:nvPr/>
        </p:nvSpPr>
        <p:spPr>
          <a:xfrm>
            <a:off x="2697480" y="233680"/>
            <a:ext cx="6228080" cy="798830"/>
          </a:xfrm>
          <a:prstGeom prst="rect">
            <a:avLst/>
          </a:prstGeom>
          <a:noFill/>
        </p:spPr>
        <p:txBody>
          <a:bodyPr wrap="none" rtlCol="0">
            <a:spAutoFit/>
          </a:bodyPr>
          <a:lstStyle/>
          <a:p>
            <a:pPr algn="l"/>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点击书目浏览，可浏览各大类下的图书</a:t>
            </a:r>
            <a:endParaRPr lang="zh-CN" altLang="en-US" b="1" noProof="0">
              <a:ln>
                <a:noFill/>
              </a:ln>
              <a:solidFill>
                <a:srgbClr val="00B050"/>
              </a:solidFill>
              <a:effectLst/>
              <a:uLnTx/>
              <a:uFillTx/>
              <a:latin typeface="微软雅黑" panose="020B0503020204020204" pitchFamily="34" charset="-122"/>
              <a:ea typeface="微软雅黑" panose="020B0503020204020204" pitchFamily="34" charset="-122"/>
            </a:endParaRPr>
          </a:p>
          <a:p>
            <a:endParaRPr lang="zh-CN" altLang="en-US"/>
          </a:p>
        </p:txBody>
      </p:sp>
      <p:pic>
        <p:nvPicPr>
          <p:cNvPr id="6" name="图片 5"/>
          <p:cNvPicPr>
            <a:picLocks noChangeAspect="1"/>
          </p:cNvPicPr>
          <p:nvPr/>
        </p:nvPicPr>
        <p:blipFill>
          <a:blip r:embed="rId3" cstate="print"/>
          <a:srcRect/>
          <a:stretch>
            <a:fillRect/>
          </a:stretch>
        </p:blipFill>
        <p:spPr>
          <a:xfrm>
            <a:off x="365125" y="603885"/>
            <a:ext cx="2186940" cy="4384675"/>
          </a:xfrm>
          <a:prstGeom prst="rect">
            <a:avLst/>
          </a:prstGeom>
        </p:spPr>
      </p:pic>
      <p:sp>
        <p:nvSpPr>
          <p:cNvPr id="7" name="圆角矩形 6"/>
          <p:cNvSpPr/>
          <p:nvPr/>
        </p:nvSpPr>
        <p:spPr>
          <a:xfrm>
            <a:off x="683260" y="410845"/>
            <a:ext cx="720090" cy="935990"/>
          </a:xfrm>
          <a:prstGeom prst="roundRect">
            <a:avLst/>
          </a:prstGeom>
          <a:noFill/>
          <a:ln>
            <a:solidFill>
              <a:schemeClr val="tx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939925" y="1149350"/>
            <a:ext cx="7269480" cy="645160"/>
          </a:xfrm>
          <a:prstGeom prst="rect">
            <a:avLst/>
          </a:prstGeom>
          <a:noFill/>
        </p:spPr>
        <p:txBody>
          <a:bodyPr wrap="none" rtlCol="0">
            <a:spAutoFit/>
          </a:bodyPr>
          <a:lstStyle/>
          <a:p>
            <a:pPr algn="l"/>
            <a:r>
              <a:rPr lang="zh-CN" altLang="en-US">
                <a:solidFill>
                  <a:schemeClr val="accent1"/>
                </a:solidFill>
                <a:latin typeface="微软雅黑" panose="020B0503020204020204" pitchFamily="34" charset="-122"/>
                <a:ea typeface="微软雅黑" panose="020B0503020204020204" pitchFamily="34" charset="-122"/>
              </a:rPr>
              <a:t>图书馆图书按《中国图书馆分类法》分类，把图书分为二十二个大类，</a:t>
            </a:r>
          </a:p>
          <a:p>
            <a:pPr algn="l"/>
            <a:r>
              <a:rPr lang="zh-CN" altLang="en-US">
                <a:solidFill>
                  <a:schemeClr val="accent1"/>
                </a:solidFill>
                <a:latin typeface="微软雅黑" panose="020B0503020204020204" pitchFamily="34" charset="-122"/>
                <a:ea typeface="微软雅黑" panose="020B0503020204020204" pitchFamily="34" charset="-122"/>
              </a:rPr>
              <a:t>大类下再层层划分。书架上的图书也是按《中图法》的类号排架</a:t>
            </a:r>
          </a:p>
        </p:txBody>
      </p:sp>
      <p:sp>
        <p:nvSpPr>
          <p:cNvPr id="9" name="文本框 8"/>
          <p:cNvSpPr txBox="1"/>
          <p:nvPr/>
        </p:nvSpPr>
        <p:spPr>
          <a:xfrm>
            <a:off x="2519045" y="1739900"/>
            <a:ext cx="2867660" cy="3415030"/>
          </a:xfrm>
          <a:prstGeom prst="rect">
            <a:avLst/>
          </a:prstGeom>
          <a:noFill/>
        </p:spPr>
        <p:txBody>
          <a:bodyPr wrap="none" rtlCol="0">
            <a:spAutoFit/>
          </a:bodyPr>
          <a:lstStyle/>
          <a:p>
            <a:pPr algn="l">
              <a:buNone/>
            </a:pPr>
            <a:r>
              <a:rPr lang="zh-CN" altLang="en-US">
                <a:solidFill>
                  <a:schemeClr val="accent1"/>
                </a:solidFill>
                <a:latin typeface="微软雅黑" panose="020B0503020204020204" pitchFamily="34" charset="-122"/>
                <a:ea typeface="微软雅黑" panose="020B0503020204020204" pitchFamily="34" charset="-122"/>
              </a:rPr>
              <a:t>A马列主义、毛泽东思想、</a:t>
            </a:r>
          </a:p>
          <a:p>
            <a:pPr algn="l">
              <a:buNone/>
            </a:pPr>
            <a:r>
              <a:rPr lang="zh-CN" altLang="en-US">
                <a:solidFill>
                  <a:schemeClr val="accent1"/>
                </a:solidFill>
                <a:latin typeface="微软雅黑" panose="020B0503020204020204" pitchFamily="34" charset="-122"/>
                <a:ea typeface="微软雅黑" panose="020B0503020204020204" pitchFamily="34" charset="-122"/>
              </a:rPr>
              <a:t>邓小平理论</a:t>
            </a:r>
          </a:p>
          <a:p>
            <a:pPr algn="l">
              <a:buNone/>
            </a:pPr>
            <a:r>
              <a:rPr lang="zh-CN" altLang="en-US">
                <a:solidFill>
                  <a:schemeClr val="accent1"/>
                </a:solidFill>
                <a:latin typeface="微软雅黑" panose="020B0503020204020204" pitchFamily="34" charset="-122"/>
                <a:ea typeface="微软雅黑" panose="020B0503020204020204" pitchFamily="34" charset="-122"/>
              </a:rPr>
              <a:t>B哲学、宗教</a:t>
            </a:r>
          </a:p>
          <a:p>
            <a:pPr algn="l">
              <a:buNone/>
            </a:pPr>
            <a:r>
              <a:rPr lang="zh-CN" altLang="en-US">
                <a:solidFill>
                  <a:schemeClr val="accent1"/>
                </a:solidFill>
                <a:latin typeface="微软雅黑" panose="020B0503020204020204" pitchFamily="34" charset="-122"/>
                <a:ea typeface="微软雅黑" panose="020B0503020204020204" pitchFamily="34" charset="-122"/>
              </a:rPr>
              <a:t>C社会科学总论</a:t>
            </a:r>
          </a:p>
          <a:p>
            <a:pPr algn="l">
              <a:buNone/>
            </a:pPr>
            <a:r>
              <a:rPr lang="zh-CN" altLang="en-US">
                <a:solidFill>
                  <a:schemeClr val="accent1"/>
                </a:solidFill>
                <a:latin typeface="微软雅黑" panose="020B0503020204020204" pitchFamily="34" charset="-122"/>
                <a:ea typeface="微软雅黑" panose="020B0503020204020204" pitchFamily="34" charset="-122"/>
              </a:rPr>
              <a:t>D政治、法律</a:t>
            </a:r>
          </a:p>
          <a:p>
            <a:pPr algn="l">
              <a:buNone/>
            </a:pPr>
            <a:r>
              <a:rPr lang="zh-CN" altLang="en-US">
                <a:solidFill>
                  <a:schemeClr val="accent1"/>
                </a:solidFill>
                <a:latin typeface="微软雅黑" panose="020B0503020204020204" pitchFamily="34" charset="-122"/>
                <a:ea typeface="微软雅黑" panose="020B0503020204020204" pitchFamily="34" charset="-122"/>
              </a:rPr>
              <a:t>E军事</a:t>
            </a:r>
          </a:p>
          <a:p>
            <a:pPr algn="l">
              <a:buNone/>
            </a:pPr>
            <a:r>
              <a:rPr lang="zh-CN" altLang="en-US">
                <a:solidFill>
                  <a:schemeClr val="accent1"/>
                </a:solidFill>
                <a:latin typeface="微软雅黑" panose="020B0503020204020204" pitchFamily="34" charset="-122"/>
                <a:ea typeface="微软雅黑" panose="020B0503020204020204" pitchFamily="34" charset="-122"/>
              </a:rPr>
              <a:t>F经济</a:t>
            </a:r>
          </a:p>
          <a:p>
            <a:pPr algn="l">
              <a:buNone/>
            </a:pPr>
            <a:r>
              <a:rPr lang="zh-CN" altLang="en-US">
                <a:solidFill>
                  <a:schemeClr val="accent1"/>
                </a:solidFill>
                <a:latin typeface="微软雅黑" panose="020B0503020204020204" pitchFamily="34" charset="-122"/>
                <a:ea typeface="微软雅黑" panose="020B0503020204020204" pitchFamily="34" charset="-122"/>
              </a:rPr>
              <a:t>G文化、科学、教育、体育</a:t>
            </a:r>
          </a:p>
          <a:p>
            <a:pPr algn="l">
              <a:buNone/>
            </a:pPr>
            <a:r>
              <a:rPr lang="zh-CN" altLang="en-US">
                <a:solidFill>
                  <a:schemeClr val="accent1"/>
                </a:solidFill>
                <a:latin typeface="微软雅黑" panose="020B0503020204020204" pitchFamily="34" charset="-122"/>
                <a:ea typeface="微软雅黑" panose="020B0503020204020204" pitchFamily="34" charset="-122"/>
              </a:rPr>
              <a:t>H语言、文字</a:t>
            </a:r>
          </a:p>
          <a:p>
            <a:pPr algn="l">
              <a:buNone/>
            </a:pPr>
            <a:r>
              <a:rPr lang="zh-CN" altLang="en-US">
                <a:solidFill>
                  <a:schemeClr val="accent1"/>
                </a:solidFill>
                <a:latin typeface="微软雅黑" panose="020B0503020204020204" pitchFamily="34" charset="-122"/>
                <a:ea typeface="微软雅黑" panose="020B0503020204020204" pitchFamily="34" charset="-122"/>
              </a:rPr>
              <a:t>I文学</a:t>
            </a:r>
          </a:p>
          <a:p>
            <a:pPr algn="l">
              <a:buNone/>
            </a:pPr>
            <a:r>
              <a:rPr lang="zh-CN" altLang="en-US">
                <a:solidFill>
                  <a:schemeClr val="accent1"/>
                </a:solidFill>
                <a:latin typeface="微软雅黑" panose="020B0503020204020204" pitchFamily="34" charset="-122"/>
                <a:ea typeface="微软雅黑" panose="020B0503020204020204" pitchFamily="34" charset="-122"/>
              </a:rPr>
              <a:t>J艺术</a:t>
            </a:r>
          </a:p>
          <a:p>
            <a:pPr algn="l">
              <a:buNone/>
            </a:pPr>
            <a:r>
              <a:rPr lang="zh-CN" altLang="en-US">
                <a:solidFill>
                  <a:schemeClr val="accent1"/>
                </a:solidFill>
                <a:latin typeface="微软雅黑" panose="020B0503020204020204" pitchFamily="34" charset="-122"/>
                <a:ea typeface="微软雅黑" panose="020B0503020204020204" pitchFamily="34" charset="-122"/>
              </a:rPr>
              <a:t>K历史、地理</a:t>
            </a:r>
          </a:p>
        </p:txBody>
      </p:sp>
      <p:sp>
        <p:nvSpPr>
          <p:cNvPr id="10" name="文本框 9"/>
          <p:cNvSpPr txBox="1"/>
          <p:nvPr/>
        </p:nvSpPr>
        <p:spPr>
          <a:xfrm>
            <a:off x="6066790" y="1870075"/>
            <a:ext cx="2387600" cy="3138170"/>
          </a:xfrm>
          <a:prstGeom prst="rect">
            <a:avLst/>
          </a:prstGeom>
          <a:noFill/>
        </p:spPr>
        <p:txBody>
          <a:bodyPr wrap="none" rtlCol="0">
            <a:spAutoFit/>
          </a:bodyPr>
          <a:lstStyle/>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N自然科学总论</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O数理科学和化学</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P天文学、地球科学</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Q生物科学</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R医药、卫生</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S农业科学</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T工业技术</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U交通运输</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V航空、航天</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X环境科学、安全科学</a:t>
            </a:r>
            <a:endParaRPr kumimoji="0" lang="zh-CN" altLang="en-US" kern="1200" cap="none" spc="0" normalizeH="0" baseline="0">
              <a:solidFill>
                <a:schemeClr val="accent1"/>
              </a:solidFill>
              <a:latin typeface="微软雅黑" panose="020B0503020204020204" pitchFamily="34" charset="-122"/>
              <a:ea typeface="微软雅黑" panose="020B0503020204020204" pitchFamily="34" charset="-122"/>
              <a:cs typeface="+mn-cs"/>
            </a:endParaRPr>
          </a:p>
          <a:p>
            <a:pPr marR="0" algn="l" defTabSz="914400">
              <a:buFontTx/>
              <a:buNone/>
            </a:pPr>
            <a:r>
              <a:rPr lang="zh-CN" altLang="en-US">
                <a:solidFill>
                  <a:schemeClr val="accent1"/>
                </a:solidFill>
                <a:latin typeface="微软雅黑" panose="020B0503020204020204" pitchFamily="34" charset="-122"/>
                <a:ea typeface="微软雅黑" panose="020B0503020204020204" pitchFamily="34" charset="-122"/>
                <a:sym typeface="+mn-ea"/>
              </a:rPr>
              <a:t>Z综合性图书</a:t>
            </a:r>
            <a:endParaRPr lang="zh-CN" altLang="en-US">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p:cNvSpPr>
          <p:nvPr/>
        </p:nvSpPr>
        <p:spPr>
          <a:xfrm>
            <a:off x="-195580" y="264795"/>
            <a:ext cx="9227185" cy="2245995"/>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accent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9pPr>
          </a:lstStyle>
          <a:p>
            <a:pPr eaLnBrk="1" hangingPunct="1">
              <a:spcBef>
                <a:spcPct val="0"/>
              </a:spcBef>
            </a:pP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所有文献资源均根据文献内容按</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中国图书馆分类法</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中图法</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分类排架，本馆在</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2011</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年前的排架号为“分类号</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出版年月号</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著者号”（图</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2011</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年后采用“分类号</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种次号”排列。先按分类号排列</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在书架上有架标标明分类号位置</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，分类号相同，则按出版年月号或种次号顺序排列，种次号排在出版年月号的后面。 </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I247.5---</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分类号    </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I247.5---</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分类号    </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9905---</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出版年月号                                        </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种次号            </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H=2</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著者号、版次号、卷次号</a:t>
            </a:r>
          </a:p>
        </p:txBody>
      </p:sp>
      <p:pic>
        <p:nvPicPr>
          <p:cNvPr id="30724" name="Picture 5"/>
          <p:cNvPicPr>
            <a:picLocks noChangeAspect="1"/>
          </p:cNvPicPr>
          <p:nvPr/>
        </p:nvPicPr>
        <p:blipFill>
          <a:blip r:embed="rId2" cstate="print"/>
          <a:stretch>
            <a:fillRect/>
          </a:stretch>
        </p:blipFill>
        <p:spPr>
          <a:xfrm>
            <a:off x="1195070" y="2977515"/>
            <a:ext cx="5397500" cy="2058670"/>
          </a:xfrm>
          <a:prstGeom prst="rect">
            <a:avLst/>
          </a:prstGeom>
          <a:noFill/>
          <a:ln w="9525">
            <a:noFill/>
          </a:ln>
        </p:spPr>
      </p:pic>
      <p:pic>
        <p:nvPicPr>
          <p:cNvPr id="30725" name="Picture 6"/>
          <p:cNvPicPr>
            <a:picLocks noChangeAspect="1"/>
          </p:cNvPicPr>
          <p:nvPr/>
        </p:nvPicPr>
        <p:blipFill>
          <a:blip r:embed="rId3" cstate="print"/>
          <a:stretch>
            <a:fillRect/>
          </a:stretch>
        </p:blipFill>
        <p:spPr>
          <a:xfrm>
            <a:off x="4782185" y="3001010"/>
            <a:ext cx="3756025" cy="687705"/>
          </a:xfrm>
          <a:prstGeom prst="rect">
            <a:avLst/>
          </a:prstGeom>
          <a:noFill/>
          <a:ln w="9525">
            <a:noFill/>
          </a:ln>
        </p:spPr>
      </p:pic>
      <p:sp>
        <p:nvSpPr>
          <p:cNvPr id="30726" name="Rectangle 7"/>
          <p:cNvSpPr/>
          <p:nvPr/>
        </p:nvSpPr>
        <p:spPr>
          <a:xfrm>
            <a:off x="5966460" y="3001645"/>
            <a:ext cx="1421765" cy="233045"/>
          </a:xfrm>
          <a:prstGeom prst="rect">
            <a:avLst/>
          </a:prstGeom>
          <a:solidFill>
            <a:schemeClr val="accent1">
              <a:alpha val="0"/>
            </a:schemeClr>
          </a:solidFill>
          <a:ln w="19050" cap="flat" cmpd="sng">
            <a:solidFill>
              <a:srgbClr val="FF0000"/>
            </a:solidFill>
            <a:prstDash val="solid"/>
            <a:miter/>
            <a:headEnd type="none" w="med" len="med"/>
            <a:tailEnd type="none" w="med" len="med"/>
          </a:ln>
        </p:spPr>
        <p:txBody>
          <a:bodyPr wrap="none" anchor="ctr"/>
          <a:lstStyle/>
          <a:p>
            <a:endParaRPr lang="zh-CN" altLang="en-US" dirty="0">
              <a:latin typeface="方正舒体" panose="02010601030101010101" pitchFamily="2" charset="-122"/>
            </a:endParaRPr>
          </a:p>
        </p:txBody>
      </p:sp>
      <p:sp>
        <p:nvSpPr>
          <p:cNvPr id="30727" name="Line 8"/>
          <p:cNvSpPr/>
          <p:nvPr/>
        </p:nvSpPr>
        <p:spPr>
          <a:xfrm flipH="1">
            <a:off x="4333875" y="3234055"/>
            <a:ext cx="1631950" cy="1333500"/>
          </a:xfrm>
          <a:prstGeom prst="line">
            <a:avLst/>
          </a:prstGeom>
          <a:ln w="19050" cap="flat" cmpd="sng">
            <a:solidFill>
              <a:srgbClr val="FF0000"/>
            </a:solidFill>
            <a:prstDash val="solid"/>
            <a:headEnd type="none" w="med" len="med"/>
            <a:tailEnd type="triangle" w="med" len="med"/>
          </a:ln>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5" name="组合 2"/>
          <p:cNvGrpSpPr/>
          <p:nvPr/>
        </p:nvGrpSpPr>
        <p:grpSpPr>
          <a:xfrm>
            <a:off x="473939" y="277495"/>
            <a:ext cx="6303645" cy="4404995"/>
            <a:chOff x="248547" y="593666"/>
            <a:chExt cx="3735493" cy="2033587"/>
          </a:xfrm>
        </p:grpSpPr>
        <p:sp>
          <p:nvSpPr>
            <p:cNvPr id="10246" name="Freeform 15"/>
            <p:cNvSpPr/>
            <p:nvPr/>
          </p:nvSpPr>
          <p:spPr>
            <a:xfrm>
              <a:off x="248547" y="2363710"/>
              <a:ext cx="1040459" cy="263543"/>
            </a:xfrm>
            <a:custGeom>
              <a:avLst/>
              <a:gdLst>
                <a:gd name="txL" fmla="*/ 0 w 810"/>
                <a:gd name="txT" fmla="*/ 0 h 166"/>
                <a:gd name="txR" fmla="*/ 810 w 810"/>
                <a:gd name="txB" fmla="*/ 166 h 166"/>
              </a:gdLst>
              <a:ahLst/>
              <a:cxnLst>
                <a:cxn ang="0">
                  <a:pos x="1285875" y="0"/>
                </a:cxn>
                <a:cxn ang="0">
                  <a:pos x="0" y="0"/>
                </a:cxn>
                <a:cxn ang="0">
                  <a:pos x="87313" y="127000"/>
                </a:cxn>
                <a:cxn ang="0">
                  <a:pos x="0" y="263525"/>
                </a:cxn>
                <a:cxn ang="0">
                  <a:pos x="1285875" y="263525"/>
                </a:cxn>
                <a:cxn ang="0">
                  <a:pos x="1285875" y="0"/>
                </a:cxn>
              </a:cxnLst>
              <a:rect l="txL" t="txT" r="txR" b="txB"/>
              <a:pathLst>
                <a:path w="810" h="166">
                  <a:moveTo>
                    <a:pt x="810" y="0"/>
                  </a:moveTo>
                  <a:lnTo>
                    <a:pt x="0" y="0"/>
                  </a:lnTo>
                  <a:lnTo>
                    <a:pt x="55" y="80"/>
                  </a:lnTo>
                  <a:lnTo>
                    <a:pt x="0" y="166"/>
                  </a:lnTo>
                  <a:lnTo>
                    <a:pt x="810" y="166"/>
                  </a:lnTo>
                  <a:lnTo>
                    <a:pt x="810" y="0"/>
                  </a:lnTo>
                  <a:close/>
                </a:path>
              </a:pathLst>
            </a:custGeom>
            <a:solidFill>
              <a:srgbClr val="0070C0"/>
            </a:solidFill>
            <a:ln w="9525">
              <a:noFill/>
            </a:ln>
          </p:spPr>
          <p:txBody>
            <a:bodyPr/>
            <a:lstStyle/>
            <a:p>
              <a:endParaRPr lang="zh-CN" altLang="en-US"/>
            </a:p>
          </p:txBody>
        </p:sp>
        <p:sp>
          <p:nvSpPr>
            <p:cNvPr id="10247" name="Freeform 16"/>
            <p:cNvSpPr/>
            <p:nvPr/>
          </p:nvSpPr>
          <p:spPr>
            <a:xfrm>
              <a:off x="982554" y="2451041"/>
              <a:ext cx="306388" cy="176212"/>
            </a:xfrm>
            <a:custGeom>
              <a:avLst/>
              <a:gdLst>
                <a:gd name="txL" fmla="*/ 0 w 193"/>
                <a:gd name="txT" fmla="*/ 0 h 111"/>
                <a:gd name="txR" fmla="*/ 193 w 193"/>
                <a:gd name="txB" fmla="*/ 111 h 111"/>
              </a:gdLst>
              <a:ahLst/>
              <a:cxnLst>
                <a:cxn ang="0">
                  <a:pos x="306388" y="176212"/>
                </a:cxn>
                <a:cxn ang="0">
                  <a:pos x="0" y="0"/>
                </a:cxn>
                <a:cxn ang="0">
                  <a:pos x="306388" y="0"/>
                </a:cxn>
                <a:cxn ang="0">
                  <a:pos x="306388" y="176212"/>
                </a:cxn>
              </a:cxnLst>
              <a:rect l="txL" t="txT" r="txR" b="txB"/>
              <a:pathLst>
                <a:path w="193" h="111">
                  <a:moveTo>
                    <a:pt x="193" y="111"/>
                  </a:moveTo>
                  <a:lnTo>
                    <a:pt x="0" y="0"/>
                  </a:lnTo>
                  <a:lnTo>
                    <a:pt x="193" y="0"/>
                  </a:lnTo>
                  <a:lnTo>
                    <a:pt x="193" y="111"/>
                  </a:lnTo>
                  <a:close/>
                </a:path>
              </a:pathLst>
            </a:custGeom>
            <a:solidFill>
              <a:schemeClr val="bg1">
                <a:lumMod val="50000"/>
              </a:schemeClr>
            </a:solidFill>
            <a:ln w="9525">
              <a:noFill/>
            </a:ln>
          </p:spPr>
          <p:txBody>
            <a:bodyPr/>
            <a:lstStyle/>
            <a:p>
              <a:endParaRPr lang="zh-CN" altLang="en-US"/>
            </a:p>
          </p:txBody>
        </p:sp>
        <p:sp>
          <p:nvSpPr>
            <p:cNvPr id="10248" name="Freeform 17"/>
            <p:cNvSpPr/>
            <p:nvPr/>
          </p:nvSpPr>
          <p:spPr>
            <a:xfrm>
              <a:off x="977791" y="2192278"/>
              <a:ext cx="1511300" cy="261937"/>
            </a:xfrm>
            <a:custGeom>
              <a:avLst/>
              <a:gdLst>
                <a:gd name="txL" fmla="*/ 0 w 952"/>
                <a:gd name="txT" fmla="*/ 0 h 165"/>
                <a:gd name="txR" fmla="*/ 952 w 952"/>
                <a:gd name="txB" fmla="*/ 165 h 165"/>
              </a:gdLst>
              <a:ahLst/>
              <a:cxnLst>
                <a:cxn ang="0">
                  <a:pos x="1293813" y="0"/>
                </a:cxn>
                <a:cxn ang="0">
                  <a:pos x="0" y="0"/>
                </a:cxn>
                <a:cxn ang="0">
                  <a:pos x="0" y="261937"/>
                </a:cxn>
                <a:cxn ang="0">
                  <a:pos x="1293813" y="261937"/>
                </a:cxn>
                <a:cxn ang="0">
                  <a:pos x="1511300" y="130175"/>
                </a:cxn>
                <a:cxn ang="0">
                  <a:pos x="1293813" y="0"/>
                </a:cxn>
              </a:cxnLst>
              <a:rect l="txL" t="txT" r="txR" b="txB"/>
              <a:pathLst>
                <a:path w="952" h="165">
                  <a:moveTo>
                    <a:pt x="815" y="0"/>
                  </a:moveTo>
                  <a:lnTo>
                    <a:pt x="0" y="0"/>
                  </a:lnTo>
                  <a:lnTo>
                    <a:pt x="0" y="165"/>
                  </a:lnTo>
                  <a:lnTo>
                    <a:pt x="815" y="165"/>
                  </a:lnTo>
                  <a:lnTo>
                    <a:pt x="952" y="82"/>
                  </a:lnTo>
                  <a:lnTo>
                    <a:pt x="815" y="0"/>
                  </a:lnTo>
                  <a:close/>
                </a:path>
              </a:pathLst>
            </a:custGeom>
            <a:solidFill>
              <a:srgbClr val="00B0F0"/>
            </a:solidFill>
            <a:ln w="9525">
              <a:noFill/>
            </a:ln>
          </p:spPr>
          <p:txBody>
            <a:bodyPr/>
            <a:lstStyle/>
            <a:p>
              <a:endParaRPr lang="zh-CN" altLang="en-US"/>
            </a:p>
          </p:txBody>
        </p:sp>
        <p:sp>
          <p:nvSpPr>
            <p:cNvPr id="10249" name="Freeform 18"/>
            <p:cNvSpPr/>
            <p:nvPr/>
          </p:nvSpPr>
          <p:spPr>
            <a:xfrm>
              <a:off x="249164" y="1831935"/>
              <a:ext cx="1039707" cy="262077"/>
            </a:xfrm>
            <a:custGeom>
              <a:avLst/>
              <a:gdLst>
                <a:gd name="txL" fmla="*/ 0 w 810"/>
                <a:gd name="txT" fmla="*/ 0 h 165"/>
                <a:gd name="txR" fmla="*/ 810 w 810"/>
                <a:gd name="txB" fmla="*/ 165 h 165"/>
              </a:gdLst>
              <a:ahLst/>
              <a:cxnLst>
                <a:cxn ang="0">
                  <a:pos x="1285875" y="0"/>
                </a:cxn>
                <a:cxn ang="0">
                  <a:pos x="0" y="0"/>
                </a:cxn>
                <a:cxn ang="0">
                  <a:pos x="109538" y="119062"/>
                </a:cxn>
                <a:cxn ang="0">
                  <a:pos x="0" y="261937"/>
                </a:cxn>
                <a:cxn ang="0">
                  <a:pos x="1285875" y="261937"/>
                </a:cxn>
                <a:cxn ang="0">
                  <a:pos x="1285875" y="0"/>
                </a:cxn>
              </a:cxnLst>
              <a:rect l="txL" t="txT" r="txR" b="txB"/>
              <a:pathLst>
                <a:path w="810" h="165">
                  <a:moveTo>
                    <a:pt x="810" y="0"/>
                  </a:moveTo>
                  <a:lnTo>
                    <a:pt x="0" y="0"/>
                  </a:lnTo>
                  <a:lnTo>
                    <a:pt x="69" y="75"/>
                  </a:lnTo>
                  <a:lnTo>
                    <a:pt x="0" y="165"/>
                  </a:lnTo>
                  <a:lnTo>
                    <a:pt x="810" y="165"/>
                  </a:lnTo>
                  <a:lnTo>
                    <a:pt x="810" y="0"/>
                  </a:lnTo>
                  <a:close/>
                </a:path>
              </a:pathLst>
            </a:custGeom>
            <a:solidFill>
              <a:srgbClr val="D37C07">
                <a:alpha val="100000"/>
              </a:srgbClr>
            </a:solidFill>
            <a:ln w="9525">
              <a:noFill/>
            </a:ln>
          </p:spPr>
          <p:txBody>
            <a:bodyPr/>
            <a:lstStyle/>
            <a:p>
              <a:endParaRPr lang="zh-CN" altLang="en-US"/>
            </a:p>
          </p:txBody>
        </p:sp>
        <p:sp>
          <p:nvSpPr>
            <p:cNvPr id="10250" name="Freeform 19"/>
            <p:cNvSpPr/>
            <p:nvPr/>
          </p:nvSpPr>
          <p:spPr>
            <a:xfrm>
              <a:off x="982554" y="1917641"/>
              <a:ext cx="306388" cy="176212"/>
            </a:xfrm>
            <a:custGeom>
              <a:avLst/>
              <a:gdLst>
                <a:gd name="txL" fmla="*/ 0 w 193"/>
                <a:gd name="txT" fmla="*/ 0 h 111"/>
                <a:gd name="txR" fmla="*/ 193 w 193"/>
                <a:gd name="txB" fmla="*/ 111 h 111"/>
              </a:gdLst>
              <a:ahLst/>
              <a:cxnLst>
                <a:cxn ang="0">
                  <a:pos x="306388" y="176212"/>
                </a:cxn>
                <a:cxn ang="0">
                  <a:pos x="0" y="0"/>
                </a:cxn>
                <a:cxn ang="0">
                  <a:pos x="306388" y="0"/>
                </a:cxn>
                <a:cxn ang="0">
                  <a:pos x="306388" y="176212"/>
                </a:cxn>
              </a:cxnLst>
              <a:rect l="txL" t="txT" r="txR" b="txB"/>
              <a:pathLst>
                <a:path w="193" h="111">
                  <a:moveTo>
                    <a:pt x="193" y="111"/>
                  </a:moveTo>
                  <a:lnTo>
                    <a:pt x="0" y="0"/>
                  </a:lnTo>
                  <a:lnTo>
                    <a:pt x="193" y="0"/>
                  </a:lnTo>
                  <a:lnTo>
                    <a:pt x="193" y="111"/>
                  </a:lnTo>
                  <a:close/>
                </a:path>
              </a:pathLst>
            </a:custGeom>
            <a:solidFill>
              <a:schemeClr val="tx2">
                <a:lumMod val="50000"/>
              </a:schemeClr>
            </a:solidFill>
            <a:ln w="9525">
              <a:noFill/>
            </a:ln>
          </p:spPr>
          <p:txBody>
            <a:bodyPr/>
            <a:lstStyle/>
            <a:p>
              <a:endParaRPr lang="zh-CN" altLang="en-US"/>
            </a:p>
          </p:txBody>
        </p:sp>
        <p:sp>
          <p:nvSpPr>
            <p:cNvPr id="10251" name="Freeform 20"/>
            <p:cNvSpPr/>
            <p:nvPr/>
          </p:nvSpPr>
          <p:spPr>
            <a:xfrm>
              <a:off x="977791" y="1658878"/>
              <a:ext cx="1924050" cy="263525"/>
            </a:xfrm>
            <a:custGeom>
              <a:avLst/>
              <a:gdLst>
                <a:gd name="txL" fmla="*/ 0 w 1212"/>
                <a:gd name="txT" fmla="*/ 0 h 166"/>
                <a:gd name="txR" fmla="*/ 1212 w 1212"/>
                <a:gd name="txB" fmla="*/ 166 h 166"/>
              </a:gdLst>
              <a:ahLst/>
              <a:cxnLst>
                <a:cxn ang="0">
                  <a:pos x="1706563" y="0"/>
                </a:cxn>
                <a:cxn ang="0">
                  <a:pos x="0" y="0"/>
                </a:cxn>
                <a:cxn ang="0">
                  <a:pos x="0" y="263525"/>
                </a:cxn>
                <a:cxn ang="0">
                  <a:pos x="1706563" y="263525"/>
                </a:cxn>
                <a:cxn ang="0">
                  <a:pos x="1924050" y="131763"/>
                </a:cxn>
                <a:cxn ang="0">
                  <a:pos x="1706563" y="0"/>
                </a:cxn>
              </a:cxnLst>
              <a:rect l="txL" t="txT" r="txR" b="txB"/>
              <a:pathLst>
                <a:path w="1212" h="166">
                  <a:moveTo>
                    <a:pt x="1075" y="0"/>
                  </a:moveTo>
                  <a:lnTo>
                    <a:pt x="0" y="0"/>
                  </a:lnTo>
                  <a:lnTo>
                    <a:pt x="0" y="166"/>
                  </a:lnTo>
                  <a:lnTo>
                    <a:pt x="1075" y="166"/>
                  </a:lnTo>
                  <a:lnTo>
                    <a:pt x="1212" y="83"/>
                  </a:lnTo>
                  <a:lnTo>
                    <a:pt x="1075" y="0"/>
                  </a:lnTo>
                  <a:close/>
                </a:path>
              </a:pathLst>
            </a:custGeom>
            <a:solidFill>
              <a:srgbClr val="EB9200">
                <a:alpha val="100000"/>
              </a:srgbClr>
            </a:solidFill>
            <a:ln w="9525">
              <a:noFill/>
            </a:ln>
          </p:spPr>
          <p:txBody>
            <a:bodyPr/>
            <a:lstStyle/>
            <a:p>
              <a:endParaRPr lang="zh-CN" altLang="en-US"/>
            </a:p>
          </p:txBody>
        </p:sp>
        <p:sp>
          <p:nvSpPr>
            <p:cNvPr id="10252" name="Freeform 21"/>
            <p:cNvSpPr/>
            <p:nvPr/>
          </p:nvSpPr>
          <p:spPr>
            <a:xfrm>
              <a:off x="248787" y="1298400"/>
              <a:ext cx="1040083" cy="263543"/>
            </a:xfrm>
            <a:custGeom>
              <a:avLst/>
              <a:gdLst>
                <a:gd name="txL" fmla="*/ 0 w 810"/>
                <a:gd name="txT" fmla="*/ 0 h 166"/>
                <a:gd name="txR" fmla="*/ 810 w 810"/>
                <a:gd name="txB" fmla="*/ 166 h 166"/>
              </a:gdLst>
              <a:ahLst/>
              <a:cxnLst>
                <a:cxn ang="0">
                  <a:pos x="1285875" y="0"/>
                </a:cxn>
                <a:cxn ang="0">
                  <a:pos x="0" y="0"/>
                </a:cxn>
                <a:cxn ang="0">
                  <a:pos x="117475" y="128588"/>
                </a:cxn>
                <a:cxn ang="0">
                  <a:pos x="0" y="263525"/>
                </a:cxn>
                <a:cxn ang="0">
                  <a:pos x="1285875" y="263525"/>
                </a:cxn>
                <a:cxn ang="0">
                  <a:pos x="1285875" y="0"/>
                </a:cxn>
              </a:cxnLst>
              <a:rect l="txL" t="txT" r="txR" b="txB"/>
              <a:pathLst>
                <a:path w="810" h="166">
                  <a:moveTo>
                    <a:pt x="810" y="0"/>
                  </a:moveTo>
                  <a:lnTo>
                    <a:pt x="0" y="0"/>
                  </a:lnTo>
                  <a:lnTo>
                    <a:pt x="74" y="81"/>
                  </a:lnTo>
                  <a:lnTo>
                    <a:pt x="0" y="166"/>
                  </a:lnTo>
                  <a:lnTo>
                    <a:pt x="810" y="166"/>
                  </a:lnTo>
                  <a:lnTo>
                    <a:pt x="810" y="0"/>
                  </a:lnTo>
                  <a:close/>
                </a:path>
              </a:pathLst>
            </a:custGeom>
            <a:solidFill>
              <a:srgbClr val="34A032"/>
            </a:solidFill>
            <a:ln w="9525">
              <a:noFill/>
            </a:ln>
          </p:spPr>
          <p:txBody>
            <a:bodyPr/>
            <a:lstStyle/>
            <a:p>
              <a:endParaRPr lang="zh-CN" altLang="en-US"/>
            </a:p>
          </p:txBody>
        </p:sp>
        <p:sp>
          <p:nvSpPr>
            <p:cNvPr id="10253" name="Freeform 22"/>
            <p:cNvSpPr/>
            <p:nvPr/>
          </p:nvSpPr>
          <p:spPr>
            <a:xfrm>
              <a:off x="982554" y="1385828"/>
              <a:ext cx="306388" cy="176212"/>
            </a:xfrm>
            <a:custGeom>
              <a:avLst/>
              <a:gdLst>
                <a:gd name="txL" fmla="*/ 0 w 193"/>
                <a:gd name="txT" fmla="*/ 0 h 111"/>
                <a:gd name="txR" fmla="*/ 193 w 193"/>
                <a:gd name="txB" fmla="*/ 111 h 111"/>
              </a:gdLst>
              <a:ahLst/>
              <a:cxnLst>
                <a:cxn ang="0">
                  <a:pos x="306388" y="176212"/>
                </a:cxn>
                <a:cxn ang="0">
                  <a:pos x="0" y="0"/>
                </a:cxn>
                <a:cxn ang="0">
                  <a:pos x="306388" y="0"/>
                </a:cxn>
                <a:cxn ang="0">
                  <a:pos x="306388" y="176212"/>
                </a:cxn>
              </a:cxnLst>
              <a:rect l="txL" t="txT" r="txR" b="txB"/>
              <a:pathLst>
                <a:path w="193" h="111">
                  <a:moveTo>
                    <a:pt x="193" y="111"/>
                  </a:moveTo>
                  <a:lnTo>
                    <a:pt x="0" y="0"/>
                  </a:lnTo>
                  <a:lnTo>
                    <a:pt x="193" y="0"/>
                  </a:lnTo>
                  <a:lnTo>
                    <a:pt x="193" y="111"/>
                  </a:lnTo>
                  <a:close/>
                </a:path>
              </a:pathLst>
            </a:custGeom>
            <a:solidFill>
              <a:schemeClr val="bg2">
                <a:lumMod val="50000"/>
              </a:schemeClr>
            </a:solidFill>
            <a:ln w="9525">
              <a:noFill/>
            </a:ln>
          </p:spPr>
          <p:txBody>
            <a:bodyPr/>
            <a:lstStyle/>
            <a:p>
              <a:endParaRPr lang="zh-CN" altLang="en-US"/>
            </a:p>
          </p:txBody>
        </p:sp>
        <p:sp>
          <p:nvSpPr>
            <p:cNvPr id="10254" name="Freeform 23"/>
            <p:cNvSpPr/>
            <p:nvPr/>
          </p:nvSpPr>
          <p:spPr>
            <a:xfrm>
              <a:off x="977791" y="1127066"/>
              <a:ext cx="2336800" cy="261937"/>
            </a:xfrm>
            <a:custGeom>
              <a:avLst/>
              <a:gdLst>
                <a:gd name="txL" fmla="*/ 0 w 1472"/>
                <a:gd name="txT" fmla="*/ 0 h 165"/>
                <a:gd name="txR" fmla="*/ 1472 w 1472"/>
                <a:gd name="txB" fmla="*/ 165 h 165"/>
              </a:gdLst>
              <a:ahLst/>
              <a:cxnLst>
                <a:cxn ang="0">
                  <a:pos x="2119313" y="0"/>
                </a:cxn>
                <a:cxn ang="0">
                  <a:pos x="0" y="0"/>
                </a:cxn>
                <a:cxn ang="0">
                  <a:pos x="0" y="261937"/>
                </a:cxn>
                <a:cxn ang="0">
                  <a:pos x="2119313" y="261937"/>
                </a:cxn>
                <a:cxn ang="0">
                  <a:pos x="2336800" y="130175"/>
                </a:cxn>
                <a:cxn ang="0">
                  <a:pos x="2119313" y="0"/>
                </a:cxn>
              </a:cxnLst>
              <a:rect l="txL" t="txT" r="txR" b="txB"/>
              <a:pathLst>
                <a:path w="1472" h="165">
                  <a:moveTo>
                    <a:pt x="1335" y="0"/>
                  </a:moveTo>
                  <a:lnTo>
                    <a:pt x="0" y="0"/>
                  </a:lnTo>
                  <a:lnTo>
                    <a:pt x="0" y="165"/>
                  </a:lnTo>
                  <a:lnTo>
                    <a:pt x="1335" y="165"/>
                  </a:lnTo>
                  <a:lnTo>
                    <a:pt x="1472" y="82"/>
                  </a:lnTo>
                  <a:lnTo>
                    <a:pt x="1335" y="0"/>
                  </a:lnTo>
                  <a:close/>
                </a:path>
              </a:pathLst>
            </a:custGeom>
            <a:solidFill>
              <a:schemeClr val="bg2"/>
            </a:solidFill>
            <a:ln w="9525">
              <a:noFill/>
            </a:ln>
          </p:spPr>
          <p:txBody>
            <a:bodyPr/>
            <a:lstStyle/>
            <a:p>
              <a:endParaRPr lang="zh-CN" altLang="en-US"/>
            </a:p>
          </p:txBody>
        </p:sp>
        <p:sp>
          <p:nvSpPr>
            <p:cNvPr id="10255" name="Freeform 24"/>
            <p:cNvSpPr/>
            <p:nvPr/>
          </p:nvSpPr>
          <p:spPr>
            <a:xfrm>
              <a:off x="249164" y="766625"/>
              <a:ext cx="1039707" cy="262077"/>
            </a:xfrm>
            <a:custGeom>
              <a:avLst/>
              <a:gdLst>
                <a:gd name="txL" fmla="*/ 0 w 810"/>
                <a:gd name="txT" fmla="*/ 0 h 165"/>
                <a:gd name="txR" fmla="*/ 810 w 810"/>
                <a:gd name="txB" fmla="*/ 165 h 165"/>
              </a:gdLst>
              <a:ahLst/>
              <a:cxnLst>
                <a:cxn ang="0">
                  <a:pos x="1285875" y="0"/>
                </a:cxn>
                <a:cxn ang="0">
                  <a:pos x="0" y="0"/>
                </a:cxn>
                <a:cxn ang="0">
                  <a:pos x="117475" y="127000"/>
                </a:cxn>
                <a:cxn ang="0">
                  <a:pos x="0" y="261937"/>
                </a:cxn>
                <a:cxn ang="0">
                  <a:pos x="1285875" y="261937"/>
                </a:cxn>
                <a:cxn ang="0">
                  <a:pos x="1285875" y="0"/>
                </a:cxn>
              </a:cxnLst>
              <a:rect l="txL" t="txT" r="txR" b="txB"/>
              <a:pathLst>
                <a:path w="810" h="165">
                  <a:moveTo>
                    <a:pt x="810" y="0"/>
                  </a:moveTo>
                  <a:lnTo>
                    <a:pt x="0" y="0"/>
                  </a:lnTo>
                  <a:lnTo>
                    <a:pt x="74" y="80"/>
                  </a:lnTo>
                  <a:lnTo>
                    <a:pt x="0" y="165"/>
                  </a:lnTo>
                  <a:lnTo>
                    <a:pt x="810" y="165"/>
                  </a:lnTo>
                  <a:lnTo>
                    <a:pt x="810" y="0"/>
                  </a:lnTo>
                  <a:close/>
                </a:path>
              </a:pathLst>
            </a:custGeom>
            <a:solidFill>
              <a:srgbClr val="C00000"/>
            </a:solidFill>
            <a:ln w="9525">
              <a:noFill/>
            </a:ln>
          </p:spPr>
          <p:txBody>
            <a:bodyPr/>
            <a:lstStyle/>
            <a:p>
              <a:endParaRPr lang="zh-CN" altLang="en-US"/>
            </a:p>
          </p:txBody>
        </p:sp>
        <p:sp>
          <p:nvSpPr>
            <p:cNvPr id="10256" name="Freeform 25"/>
            <p:cNvSpPr/>
            <p:nvPr/>
          </p:nvSpPr>
          <p:spPr>
            <a:xfrm>
              <a:off x="982554" y="852428"/>
              <a:ext cx="306388" cy="176212"/>
            </a:xfrm>
            <a:custGeom>
              <a:avLst/>
              <a:gdLst>
                <a:gd name="txL" fmla="*/ 0 w 193"/>
                <a:gd name="txT" fmla="*/ 0 h 111"/>
                <a:gd name="txR" fmla="*/ 193 w 193"/>
                <a:gd name="txB" fmla="*/ 111 h 111"/>
              </a:gdLst>
              <a:ahLst/>
              <a:cxnLst>
                <a:cxn ang="0">
                  <a:pos x="306388" y="176212"/>
                </a:cxn>
                <a:cxn ang="0">
                  <a:pos x="0" y="0"/>
                </a:cxn>
                <a:cxn ang="0">
                  <a:pos x="306388" y="0"/>
                </a:cxn>
                <a:cxn ang="0">
                  <a:pos x="306388" y="176212"/>
                </a:cxn>
              </a:cxnLst>
              <a:rect l="txL" t="txT" r="txR" b="txB"/>
              <a:pathLst>
                <a:path w="193" h="111">
                  <a:moveTo>
                    <a:pt x="193" y="111"/>
                  </a:moveTo>
                  <a:lnTo>
                    <a:pt x="0" y="0"/>
                  </a:lnTo>
                  <a:lnTo>
                    <a:pt x="193" y="0"/>
                  </a:lnTo>
                  <a:lnTo>
                    <a:pt x="193" y="111"/>
                  </a:lnTo>
                  <a:close/>
                </a:path>
              </a:pathLst>
            </a:custGeom>
            <a:solidFill>
              <a:srgbClr val="920E13">
                <a:alpha val="100000"/>
              </a:srgbClr>
            </a:solidFill>
            <a:ln w="9525">
              <a:noFill/>
            </a:ln>
          </p:spPr>
          <p:txBody>
            <a:bodyPr/>
            <a:lstStyle/>
            <a:p>
              <a:endParaRPr lang="zh-CN" altLang="en-US"/>
            </a:p>
          </p:txBody>
        </p:sp>
        <p:sp>
          <p:nvSpPr>
            <p:cNvPr id="10257" name="Freeform 26"/>
            <p:cNvSpPr/>
            <p:nvPr/>
          </p:nvSpPr>
          <p:spPr>
            <a:xfrm>
              <a:off x="977809" y="593666"/>
              <a:ext cx="3006231" cy="263543"/>
            </a:xfrm>
            <a:custGeom>
              <a:avLst/>
              <a:gdLst>
                <a:gd name="txL" fmla="*/ 0 w 1722"/>
                <a:gd name="txT" fmla="*/ 0 h 166"/>
                <a:gd name="txR" fmla="*/ 1722 w 1722"/>
                <a:gd name="txB" fmla="*/ 166 h 166"/>
              </a:gdLst>
              <a:ahLst/>
              <a:cxnLst>
                <a:cxn ang="0">
                  <a:pos x="2516188" y="0"/>
                </a:cxn>
                <a:cxn ang="0">
                  <a:pos x="0" y="0"/>
                </a:cxn>
                <a:cxn ang="0">
                  <a:pos x="0" y="263525"/>
                </a:cxn>
                <a:cxn ang="0">
                  <a:pos x="2516188" y="263525"/>
                </a:cxn>
                <a:cxn ang="0">
                  <a:pos x="2733675" y="131763"/>
                </a:cxn>
                <a:cxn ang="0">
                  <a:pos x="2516188" y="0"/>
                </a:cxn>
              </a:cxnLst>
              <a:rect l="txL" t="txT" r="txR" b="txB"/>
              <a:pathLst>
                <a:path w="1722" h="166">
                  <a:moveTo>
                    <a:pt x="1585" y="0"/>
                  </a:moveTo>
                  <a:lnTo>
                    <a:pt x="0" y="0"/>
                  </a:lnTo>
                  <a:lnTo>
                    <a:pt x="0" y="166"/>
                  </a:lnTo>
                  <a:lnTo>
                    <a:pt x="1585" y="166"/>
                  </a:lnTo>
                  <a:lnTo>
                    <a:pt x="1722" y="83"/>
                  </a:lnTo>
                  <a:lnTo>
                    <a:pt x="1585" y="0"/>
                  </a:lnTo>
                  <a:close/>
                </a:path>
              </a:pathLst>
            </a:custGeom>
            <a:solidFill>
              <a:srgbClr val="FF0000"/>
            </a:solidFill>
            <a:ln w="9525">
              <a:noFill/>
            </a:ln>
          </p:spPr>
          <p:txBody>
            <a:bodyPr/>
            <a:lstStyle/>
            <a:p>
              <a:endParaRPr lang="zh-CN" altLang="en-US"/>
            </a:p>
          </p:txBody>
        </p:sp>
      </p:grpSp>
      <p:sp>
        <p:nvSpPr>
          <p:cNvPr id="2" name="文本框 1"/>
          <p:cNvSpPr txBox="1"/>
          <p:nvPr/>
        </p:nvSpPr>
        <p:spPr>
          <a:xfrm>
            <a:off x="1775460" y="320675"/>
            <a:ext cx="5018405" cy="829945"/>
          </a:xfrm>
          <a:prstGeom prst="rect">
            <a:avLst/>
          </a:prstGeom>
          <a:noFill/>
        </p:spPr>
        <p:txBody>
          <a:bodyPr wrap="squar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sym typeface="+mn-ea"/>
              </a:rPr>
              <a:t>检索文献，记下馆藏地址和索书号</a:t>
            </a:r>
            <a:endParaRPr lang="zh-CN" altLang="en-US" sz="2400" b="1">
              <a:solidFill>
                <a:schemeClr val="accent2"/>
              </a:solidFill>
              <a:latin typeface="微软雅黑" panose="020B0503020204020204" pitchFamily="34" charset="-122"/>
              <a:ea typeface="微软雅黑" panose="020B0503020204020204" pitchFamily="34" charset="-122"/>
            </a:endParaRPr>
          </a:p>
          <a:p>
            <a:endParaRPr lang="zh-CN" altLang="en-US" sz="2400" b="1">
              <a:solidFill>
                <a:schemeClr val="accent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46760" y="680085"/>
            <a:ext cx="1097280" cy="460375"/>
          </a:xfrm>
          <a:prstGeom prst="rect">
            <a:avLst/>
          </a:prstGeom>
          <a:noFill/>
        </p:spPr>
        <p:txBody>
          <a:bodyPr wrap="none" rtlCol="0">
            <a:spAutoFit/>
          </a:bodyPr>
          <a:lstStyle/>
          <a:p>
            <a:r>
              <a:rPr lang="zh-CN" altLang="en-US" sz="2400" b="1" dirty="0">
                <a:solidFill>
                  <a:schemeClr val="accent2"/>
                </a:solidFill>
                <a:latin typeface="微软雅黑" panose="020B0503020204020204" pitchFamily="34" charset="-122"/>
                <a:ea typeface="微软雅黑" panose="020B0503020204020204" pitchFamily="34" charset="-122"/>
              </a:rPr>
              <a:t>步骤一</a:t>
            </a:r>
          </a:p>
        </p:txBody>
      </p:sp>
      <p:sp>
        <p:nvSpPr>
          <p:cNvPr id="4" name="文本框 3"/>
          <p:cNvSpPr txBox="1"/>
          <p:nvPr/>
        </p:nvSpPr>
        <p:spPr>
          <a:xfrm>
            <a:off x="671830" y="1872615"/>
            <a:ext cx="1097280" cy="737235"/>
          </a:xfrm>
          <a:prstGeom prst="rect">
            <a:avLst/>
          </a:prstGeom>
          <a:noFill/>
        </p:spPr>
        <p:txBody>
          <a:bodyPr wrap="non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sym typeface="+mn-ea"/>
              </a:rPr>
              <a:t>步骤二</a:t>
            </a:r>
            <a:endParaRPr lang="zh-CN" altLang="en-US" b="1" dirty="0">
              <a:solidFill>
                <a:schemeClr val="accent2"/>
              </a:solidFill>
              <a:latin typeface="微软雅黑" panose="020B0503020204020204" pitchFamily="34" charset="-122"/>
              <a:ea typeface="微软雅黑" panose="020B0503020204020204" pitchFamily="34" charset="-122"/>
            </a:endParaRPr>
          </a:p>
          <a:p>
            <a:endParaRPr lang="zh-CN" altLang="en-US"/>
          </a:p>
        </p:txBody>
      </p:sp>
      <p:sp>
        <p:nvSpPr>
          <p:cNvPr id="5" name="文本框 4"/>
          <p:cNvSpPr txBox="1"/>
          <p:nvPr/>
        </p:nvSpPr>
        <p:spPr>
          <a:xfrm>
            <a:off x="625475" y="2992120"/>
            <a:ext cx="1097280" cy="737235"/>
          </a:xfrm>
          <a:prstGeom prst="rect">
            <a:avLst/>
          </a:prstGeom>
          <a:noFill/>
        </p:spPr>
        <p:txBody>
          <a:bodyPr wrap="non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sym typeface="+mn-ea"/>
              </a:rPr>
              <a:t>步骤三</a:t>
            </a:r>
            <a:endParaRPr lang="zh-CN" altLang="en-US" b="1" dirty="0">
              <a:solidFill>
                <a:schemeClr val="accent2"/>
              </a:solidFill>
              <a:latin typeface="微软雅黑" panose="020B0503020204020204" pitchFamily="34" charset="-122"/>
              <a:ea typeface="微软雅黑" panose="020B0503020204020204" pitchFamily="34" charset="-122"/>
            </a:endParaRPr>
          </a:p>
          <a:p>
            <a:endParaRPr lang="zh-CN" altLang="en-US"/>
          </a:p>
        </p:txBody>
      </p:sp>
      <p:sp>
        <p:nvSpPr>
          <p:cNvPr id="6" name="文本框 5"/>
          <p:cNvSpPr txBox="1"/>
          <p:nvPr/>
        </p:nvSpPr>
        <p:spPr>
          <a:xfrm>
            <a:off x="646430" y="4114800"/>
            <a:ext cx="1097280" cy="737235"/>
          </a:xfrm>
          <a:prstGeom prst="rect">
            <a:avLst/>
          </a:prstGeom>
          <a:noFill/>
        </p:spPr>
        <p:txBody>
          <a:bodyPr wrap="non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sym typeface="+mn-ea"/>
              </a:rPr>
              <a:t>步骤四</a:t>
            </a:r>
            <a:endParaRPr lang="zh-CN" altLang="en-US" b="1" dirty="0">
              <a:solidFill>
                <a:schemeClr val="accent2"/>
              </a:solidFill>
              <a:latin typeface="微软雅黑" panose="020B0503020204020204" pitchFamily="34" charset="-122"/>
              <a:ea typeface="微软雅黑" panose="020B0503020204020204" pitchFamily="34" charset="-122"/>
            </a:endParaRPr>
          </a:p>
          <a:p>
            <a:endParaRPr lang="zh-CN" altLang="en-US"/>
          </a:p>
        </p:txBody>
      </p:sp>
      <p:pic>
        <p:nvPicPr>
          <p:cNvPr id="10" name="图片 9" descr="DSC_1136"/>
          <p:cNvPicPr>
            <a:picLocks noChangeAspect="1"/>
          </p:cNvPicPr>
          <p:nvPr/>
        </p:nvPicPr>
        <p:blipFill>
          <a:blip r:embed="rId2" cstate="print">
            <a:lum bright="6000"/>
          </a:blip>
          <a:srcRect t="12002" r="30719" b="8180"/>
          <a:stretch>
            <a:fillRect/>
          </a:stretch>
        </p:blipFill>
        <p:spPr>
          <a:xfrm>
            <a:off x="5701665" y="1149985"/>
            <a:ext cx="1604645" cy="1224915"/>
          </a:xfrm>
          <a:prstGeom prst="rect">
            <a:avLst/>
          </a:prstGeom>
        </p:spPr>
      </p:pic>
      <p:pic>
        <p:nvPicPr>
          <p:cNvPr id="32776" name="Picture 12"/>
          <p:cNvPicPr>
            <a:picLocks noChangeAspect="1"/>
          </p:cNvPicPr>
          <p:nvPr/>
        </p:nvPicPr>
        <p:blipFill>
          <a:blip r:embed="rId3" cstate="print"/>
          <a:srcRect/>
          <a:stretch>
            <a:fillRect/>
          </a:stretch>
        </p:blipFill>
        <p:spPr>
          <a:xfrm>
            <a:off x="6835140" y="74295"/>
            <a:ext cx="1877060" cy="1384935"/>
          </a:xfrm>
          <a:prstGeom prst="rect">
            <a:avLst/>
          </a:prstGeom>
          <a:noFill/>
          <a:ln w="9525">
            <a:noFill/>
          </a:ln>
          <a:effectLst>
            <a:outerShdw blurRad="50800" dist="38100" dir="2700000" algn="tl" rotWithShape="0">
              <a:prstClr val="black">
                <a:alpha val="40000"/>
              </a:prstClr>
            </a:outerShdw>
          </a:effectLst>
        </p:spPr>
      </p:pic>
      <p:sp>
        <p:nvSpPr>
          <p:cNvPr id="7" name="文本框 6"/>
          <p:cNvSpPr txBox="1"/>
          <p:nvPr/>
        </p:nvSpPr>
        <p:spPr>
          <a:xfrm>
            <a:off x="2221230" y="1457325"/>
            <a:ext cx="1402080" cy="460375"/>
          </a:xfrm>
          <a:prstGeom prst="rect">
            <a:avLst/>
          </a:prstGeom>
          <a:noFill/>
        </p:spPr>
        <p:txBody>
          <a:bodyPr wrap="non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rPr>
              <a:t>找到书库</a:t>
            </a:r>
          </a:p>
        </p:txBody>
      </p:sp>
      <p:sp>
        <p:nvSpPr>
          <p:cNvPr id="8" name="文本框 7"/>
          <p:cNvSpPr txBox="1"/>
          <p:nvPr/>
        </p:nvSpPr>
        <p:spPr>
          <a:xfrm>
            <a:off x="2276475" y="2626995"/>
            <a:ext cx="1402080" cy="460375"/>
          </a:xfrm>
          <a:prstGeom prst="rect">
            <a:avLst/>
          </a:prstGeom>
          <a:noFill/>
        </p:spPr>
        <p:txBody>
          <a:bodyPr wrap="non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rPr>
              <a:t>找到架标</a:t>
            </a:r>
          </a:p>
        </p:txBody>
      </p:sp>
      <p:sp>
        <p:nvSpPr>
          <p:cNvPr id="9" name="文本框 8"/>
          <p:cNvSpPr txBox="1"/>
          <p:nvPr/>
        </p:nvSpPr>
        <p:spPr>
          <a:xfrm>
            <a:off x="1729105" y="3816350"/>
            <a:ext cx="2316480" cy="737235"/>
          </a:xfrm>
          <a:prstGeom prst="rect">
            <a:avLst/>
          </a:prstGeom>
          <a:noFill/>
        </p:spPr>
        <p:txBody>
          <a:bodyPr wrap="none" rtlCol="0">
            <a:spAutoFit/>
          </a:bodyPr>
          <a:lstStyle/>
          <a:p>
            <a:pPr algn="l"/>
            <a:r>
              <a:rPr lang="zh-CN" altLang="en-US" sz="2400" b="1" dirty="0">
                <a:solidFill>
                  <a:schemeClr val="accent2"/>
                </a:solidFill>
                <a:latin typeface="微软雅黑" panose="020B0503020204020204" pitchFamily="34" charset="-122"/>
                <a:ea typeface="微软雅黑" panose="020B0503020204020204" pitchFamily="34" charset="-122"/>
                <a:sym typeface="+mn-ea"/>
              </a:rPr>
              <a:t>书架上按号找书</a:t>
            </a:r>
            <a:endParaRPr lang="zh-CN" altLang="en-US" sz="2000" b="1" dirty="0">
              <a:solidFill>
                <a:schemeClr val="accent2"/>
              </a:solidFill>
              <a:latin typeface="微软雅黑" panose="020B0503020204020204" pitchFamily="34" charset="-122"/>
              <a:ea typeface="微软雅黑" panose="020B0503020204020204" pitchFamily="34" charset="-122"/>
            </a:endParaRPr>
          </a:p>
          <a:p>
            <a:endParaRPr lang="zh-CN" altLang="en-US"/>
          </a:p>
        </p:txBody>
      </p:sp>
      <p:pic>
        <p:nvPicPr>
          <p:cNvPr id="32772" name="Picture 8"/>
          <p:cNvPicPr>
            <a:picLocks noChangeAspect="1"/>
          </p:cNvPicPr>
          <p:nvPr/>
        </p:nvPicPr>
        <p:blipFill>
          <a:blip r:embed="rId4" cstate="print">
            <a:extLst>
              <a:ext uri="{BEBA8EAE-BF5A-486C-A8C5-ECC9F3942E4B}">
                <a14:imgProps xmlns="" xmlns:a14="http://schemas.microsoft.com/office/drawing/2010/main">
                  <a14:imgLayer r:embed="rId5"/>
                </a14:imgProps>
              </a:ext>
            </a:extLst>
          </a:blip>
          <a:srcRect/>
          <a:stretch>
            <a:fillRect/>
          </a:stretch>
        </p:blipFill>
        <p:spPr>
          <a:xfrm>
            <a:off x="5394325" y="2448560"/>
            <a:ext cx="1151255" cy="1253490"/>
          </a:xfrm>
          <a:prstGeom prst="rect">
            <a:avLst/>
          </a:prstGeom>
          <a:noFill/>
          <a:ln w="9525">
            <a:noFill/>
          </a:ln>
          <a:effectLst>
            <a:outerShdw blurRad="50800" dist="38100" dir="2700000" algn="tl" rotWithShape="0">
              <a:prstClr val="black">
                <a:alpha val="40000"/>
              </a:prstClr>
            </a:outerShdw>
          </a:effectLst>
        </p:spPr>
      </p:pic>
      <p:pic>
        <p:nvPicPr>
          <p:cNvPr id="32774" name="Picture 10"/>
          <p:cNvPicPr>
            <a:picLocks noChangeAspect="1"/>
          </p:cNvPicPr>
          <p:nvPr/>
        </p:nvPicPr>
        <p:blipFill>
          <a:blip r:embed="rId6" cstate="print"/>
          <a:srcRect/>
          <a:stretch>
            <a:fillRect/>
          </a:stretch>
        </p:blipFill>
        <p:spPr>
          <a:xfrm>
            <a:off x="4605020" y="3600450"/>
            <a:ext cx="1439545" cy="1369060"/>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srcRect/>
          <a:stretch>
            <a:fillRect/>
          </a:stretch>
        </p:blipFill>
        <p:spPr>
          <a:xfrm>
            <a:off x="3275856" y="1203598"/>
            <a:ext cx="2717971" cy="1382827"/>
          </a:xfrm>
          <a:prstGeom prst="rect">
            <a:avLst/>
          </a:prstGeom>
        </p:spPr>
      </p:pic>
      <p:sp>
        <p:nvSpPr>
          <p:cNvPr id="4" name="TextBox 7"/>
          <p:cNvSpPr>
            <a:spLocks noChangeArrowheads="1"/>
          </p:cNvSpPr>
          <p:nvPr/>
        </p:nvSpPr>
        <p:spPr bwMode="auto">
          <a:xfrm>
            <a:off x="1331640" y="2586425"/>
            <a:ext cx="6613804"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微软雅黑" panose="020B0503020204020204" pitchFamily="34" charset="-122"/>
              </a:rPr>
              <a:t>五、随书光盘检索下载</a:t>
            </a: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799"/>
                            </p:stCondLst>
                            <p:childTnLst>
                              <p:par>
                                <p:cTn id="12" presetID="27" presetClass="emph" presetSubtype="0" fill="remove" grpId="1" nodeType="afterEffect">
                                  <p:stCondLst>
                                    <p:cond delay="0"/>
                                  </p:stCondLst>
                                  <p:iterate type="lt">
                                    <p:tmPct val="10000"/>
                                  </p:iterate>
                                  <p:childTnLst>
                                    <p:animClr clrSpc="rgb" dir="cw">
                                      <p:cBhvr override="childStyle">
                                        <p:cTn id="13" dur="250" autoRev="1" fill="remove"/>
                                        <p:tgtEl>
                                          <p:spTgt spid="4"/>
                                        </p:tgtEl>
                                        <p:attrNameLst>
                                          <p:attrName>style.color</p:attrName>
                                        </p:attrNameLst>
                                      </p:cBhvr>
                                      <p:to>
                                        <a:srgbClr val="FF6600"/>
                                      </p:to>
                                    </p:animClr>
                                    <p:animClr clrSpc="rgb" dir="cw">
                                      <p:cBhvr>
                                        <p:cTn id="14" dur="250" autoRev="1" fill="remove"/>
                                        <p:tgtEl>
                                          <p:spTgt spid="4"/>
                                        </p:tgtEl>
                                        <p:attrNameLst>
                                          <p:attrName>fillcolor</p:attrName>
                                        </p:attrNameLst>
                                      </p:cBhvr>
                                      <p:to>
                                        <a:srgbClr val="FF6600"/>
                                      </p:to>
                                    </p:animClr>
                                    <p:set>
                                      <p:cBhvr>
                                        <p:cTn id="15" dur="250" autoRev="1" fill="remove"/>
                                        <p:tgtEl>
                                          <p:spTgt spid="4"/>
                                        </p:tgtEl>
                                        <p:attrNameLst>
                                          <p:attrName>fill.type</p:attrName>
                                        </p:attrNameLst>
                                      </p:cBhvr>
                                      <p:to>
                                        <p:strVal val="solid"/>
                                      </p:to>
                                    </p:set>
                                    <p:set>
                                      <p:cBhvr>
                                        <p:cTn id="16"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043170" y="1939925"/>
            <a:ext cx="4120515" cy="3013710"/>
          </a:xfrm>
          <a:prstGeom prst="rect">
            <a:avLst/>
          </a:prstGeom>
          <a:noFill/>
        </p:spPr>
        <p:txBody>
          <a:bodyPr wrap="square" rtlCol="0">
            <a:spAutoFit/>
          </a:bodyPr>
          <a:lstStyle/>
          <a:p>
            <a:pPr algn="l">
              <a:lnSpc>
                <a:spcPct val="85000"/>
              </a:lnSpc>
            </a:pP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随书光盘是附带在图书中</a:t>
            </a:r>
          </a:p>
          <a:p>
            <a:pPr algn="l">
              <a:lnSpc>
                <a:spcPct val="85000"/>
              </a:lnSpc>
            </a:pP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的光盘，读者在</a:t>
            </a:r>
            <a:r>
              <a:rPr lang="zh-CN" altLang="en-US"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校园网中</a:t>
            </a:r>
          </a:p>
          <a:p>
            <a:pPr algn="l">
              <a:lnSpc>
                <a:spcPct val="85000"/>
              </a:lnSpc>
            </a:pP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可以下载和使用。随书光</a:t>
            </a:r>
          </a:p>
          <a:p>
            <a:pPr algn="l">
              <a:lnSpc>
                <a:spcPct val="85000"/>
              </a:lnSpc>
            </a:pP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盘是和图书配合使用的，</a:t>
            </a:r>
          </a:p>
          <a:p>
            <a:pPr algn="l">
              <a:lnSpc>
                <a:spcPct val="85000"/>
              </a:lnSpc>
            </a:pP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不管是外借还是下载，都</a:t>
            </a:r>
          </a:p>
          <a:p>
            <a:pPr algn="l">
              <a:lnSpc>
                <a:spcPct val="85000"/>
              </a:lnSpc>
            </a:pP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要</a:t>
            </a:r>
            <a:r>
              <a:rPr lang="zh-CN" altLang="en-US" sz="3200" b="1" dirty="0">
                <a:solidFill>
                  <a:schemeClr val="tx1"/>
                </a:solidFill>
                <a:latin typeface="字体管家嘉丽丽" panose="00020600040101010101" charset="-122"/>
                <a:ea typeface="字体管家嘉丽丽" panose="00020600040101010101" charset="-122"/>
                <a:cs typeface="微软雅黑" panose="020B0503020204020204" pitchFamily="34" charset="-122"/>
                <a:sym typeface="+mn-ea"/>
              </a:rPr>
              <a:t>先借相应的图书</a:t>
            </a: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l">
              <a:lnSpc>
                <a:spcPct val="85000"/>
              </a:lnSpc>
            </a:pP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0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4" name="组合 13"/>
          <p:cNvGrpSpPr/>
          <p:nvPr/>
        </p:nvGrpSpPr>
        <p:grpSpPr>
          <a:xfrm>
            <a:off x="394335" y="703580"/>
            <a:ext cx="4598035" cy="3703955"/>
            <a:chOff x="1523" y="1079"/>
            <a:chExt cx="6854" cy="4723"/>
          </a:xfrm>
        </p:grpSpPr>
        <p:pic>
          <p:nvPicPr>
            <p:cNvPr id="12" name="图片 11"/>
            <p:cNvPicPr>
              <a:picLocks noChangeAspect="1"/>
            </p:cNvPicPr>
            <p:nvPr/>
          </p:nvPicPr>
          <p:blipFill>
            <a:blip r:embed="rId2" cstate="print"/>
            <a:stretch>
              <a:fillRect/>
            </a:stretch>
          </p:blipFill>
          <p:spPr>
            <a:xfrm>
              <a:off x="1523" y="1079"/>
              <a:ext cx="6854" cy="3533"/>
            </a:xfrm>
            <a:prstGeom prst="rect">
              <a:avLst/>
            </a:prstGeom>
          </p:spPr>
        </p:pic>
        <p:pic>
          <p:nvPicPr>
            <p:cNvPr id="13" name="图片 12"/>
            <p:cNvPicPr>
              <a:picLocks noChangeAspect="1"/>
            </p:cNvPicPr>
            <p:nvPr/>
          </p:nvPicPr>
          <p:blipFill>
            <a:blip r:embed="rId3" cstate="print"/>
            <a:stretch>
              <a:fillRect/>
            </a:stretch>
          </p:blipFill>
          <p:spPr>
            <a:xfrm>
              <a:off x="1523" y="4612"/>
              <a:ext cx="6855" cy="1190"/>
            </a:xfrm>
            <a:prstGeom prst="rect">
              <a:avLst/>
            </a:prstGeom>
          </p:spPr>
        </p:pic>
      </p:grpSp>
      <p:grpSp>
        <p:nvGrpSpPr>
          <p:cNvPr id="2" name="组合 1"/>
          <p:cNvGrpSpPr/>
          <p:nvPr/>
        </p:nvGrpSpPr>
        <p:grpSpPr>
          <a:xfrm>
            <a:off x="1544955" y="220345"/>
            <a:ext cx="7618730" cy="273050"/>
            <a:chOff x="2207" y="573"/>
            <a:chExt cx="11998" cy="430"/>
          </a:xfrm>
        </p:grpSpPr>
        <p:sp>
          <p:nvSpPr>
            <p:cNvPr id="8202" name="Rectangle 16"/>
            <p:cNvSpPr/>
            <p:nvPr/>
          </p:nvSpPr>
          <p:spPr>
            <a:xfrm rot="-10800000" flipV="1">
              <a:off x="2943" y="693"/>
              <a:ext cx="11262" cy="190"/>
            </a:xfrm>
            <a:prstGeom prst="rect">
              <a:avLst/>
            </a:prstGeom>
            <a:solidFill>
              <a:srgbClr val="82EE4F"/>
            </a:solid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8203" name="Freeform 17"/>
            <p:cNvSpPr/>
            <p:nvPr/>
          </p:nvSpPr>
          <p:spPr>
            <a:xfrm rot="-10800000" flipV="1">
              <a:off x="2207" y="573"/>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solidFill>
              <a:srgbClr val="82EE4F"/>
            </a:solidFill>
            <a:ln w="9525">
              <a:noFill/>
            </a:ln>
          </p:spPr>
          <p:txBody>
            <a:bodyPr/>
            <a:lstStyle/>
            <a:p>
              <a:endParaRPr lang="zh-CN" altLang="en-US"/>
            </a:p>
          </p:txBody>
        </p:sp>
      </p:grpSp>
      <p:grpSp>
        <p:nvGrpSpPr>
          <p:cNvPr id="3" name="组合 2"/>
          <p:cNvGrpSpPr/>
          <p:nvPr/>
        </p:nvGrpSpPr>
        <p:grpSpPr>
          <a:xfrm>
            <a:off x="8890" y="4609465"/>
            <a:ext cx="6699885" cy="273050"/>
            <a:chOff x="0" y="10255"/>
            <a:chExt cx="18592" cy="430"/>
          </a:xfrm>
        </p:grpSpPr>
        <p:sp>
          <p:nvSpPr>
            <p:cNvPr id="8200" name="Rectangle 16"/>
            <p:cNvSpPr/>
            <p:nvPr/>
          </p:nvSpPr>
          <p:spPr>
            <a:xfrm flipV="1">
              <a:off x="0" y="10388"/>
              <a:ext cx="18025" cy="190"/>
            </a:xfrm>
            <a:prstGeom prst="rect">
              <a:avLst/>
            </a:prstGeom>
            <a:solidFill>
              <a:srgbClr val="63B1DC"/>
            </a:solid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8201" name="Freeform 17"/>
            <p:cNvSpPr/>
            <p:nvPr/>
          </p:nvSpPr>
          <p:spPr>
            <a:xfrm flipV="1">
              <a:off x="17720" y="10255"/>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solidFill>
              <a:srgbClr val="63B1DC"/>
            </a:solidFill>
            <a:ln w="9525">
              <a:noFill/>
            </a:ln>
          </p:spPr>
          <p:txBody>
            <a:bodyPr/>
            <a:lstStyle/>
            <a:p>
              <a:endParaRPr lang="zh-CN" altLang="en-US"/>
            </a:p>
          </p:txBody>
        </p:sp>
      </p:grpSp>
      <p:sp>
        <p:nvSpPr>
          <p:cNvPr id="8196" name="直接连接符 7"/>
          <p:cNvSpPr/>
          <p:nvPr/>
        </p:nvSpPr>
        <p:spPr>
          <a:xfrm>
            <a:off x="5725795" y="1652905"/>
            <a:ext cx="2525713"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sp>
      <p:sp>
        <p:nvSpPr>
          <p:cNvPr id="8" name="文本框 7"/>
          <p:cNvSpPr txBox="1"/>
          <p:nvPr/>
        </p:nvSpPr>
        <p:spPr>
          <a:xfrm>
            <a:off x="5233670" y="934085"/>
            <a:ext cx="3911600" cy="583565"/>
          </a:xfrm>
          <a:prstGeom prst="rect">
            <a:avLst/>
          </a:prstGeom>
          <a:noFill/>
        </p:spPr>
        <p:txBody>
          <a:bodyPr wrap="none" rtlCol="0">
            <a:spAutoFit/>
          </a:bodyPr>
          <a:lstStyle/>
          <a:p>
            <a:pPr algn="l"/>
            <a:r>
              <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IP</a:t>
            </a: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范围限定在</a:t>
            </a:r>
            <a:r>
              <a:rPr lang="zh-CN" altLang="en-US" sz="3200" b="1" dirty="0">
                <a:solidFill>
                  <a:schemeClr val="tx1"/>
                </a:solidFill>
                <a:latin typeface="字体管家嘉丽丽" panose="00020600040101010101" charset="-122"/>
                <a:ea typeface="字体管家嘉丽丽" panose="00020600040101010101" charset="-122"/>
                <a:cs typeface="微软雅黑" panose="020B0503020204020204" pitchFamily="34" charset="-122"/>
                <a:sym typeface="+mn-ea"/>
              </a:rPr>
              <a:t>校园网内</a:t>
            </a:r>
          </a:p>
        </p:txBody>
      </p:sp>
      <p:grpSp>
        <p:nvGrpSpPr>
          <p:cNvPr id="9" name="组合 8"/>
          <p:cNvGrpSpPr/>
          <p:nvPr/>
        </p:nvGrpSpPr>
        <p:grpSpPr>
          <a:xfrm>
            <a:off x="8293100" y="503555"/>
            <a:ext cx="882650" cy="177800"/>
            <a:chOff x="17806" y="115"/>
            <a:chExt cx="1390" cy="280"/>
          </a:xfrm>
          <a:solidFill>
            <a:srgbClr val="F9AE0D"/>
          </a:solidFill>
        </p:grpSpPr>
        <p:sp>
          <p:nvSpPr>
            <p:cNvPr id="8206" name="Freeform 34"/>
            <p:cNvSpPr/>
            <p:nvPr/>
          </p:nvSpPr>
          <p:spPr>
            <a:xfrm rot="5400000">
              <a:off x="18608" y="-260"/>
              <a:ext cx="142" cy="1035"/>
            </a:xfrm>
            <a:custGeom>
              <a:avLst/>
              <a:gdLst/>
              <a:ahLst/>
              <a:cxnLst>
                <a:cxn ang="0">
                  <a:pos x="0" y="0"/>
                </a:cxn>
                <a:cxn ang="0">
                  <a:pos x="0" y="208"/>
                </a:cxn>
                <a:cxn ang="0">
                  <a:pos x="1" y="218"/>
                </a:cxn>
                <a:cxn ang="0">
                  <a:pos x="1" y="334"/>
                </a:cxn>
                <a:cxn ang="0">
                  <a:pos x="2" y="333"/>
                </a:cxn>
                <a:cxn ang="0">
                  <a:pos x="46" y="318"/>
                </a:cxn>
                <a:cxn ang="0">
                  <a:pos x="46" y="0"/>
                </a:cxn>
                <a:cxn ang="0">
                  <a:pos x="0" y="0"/>
                </a:cxn>
              </a:cxnLst>
              <a:rect l="0" t="0" r="0" b="0"/>
              <a:pathLst>
                <a:path w="46" h="334">
                  <a:moveTo>
                    <a:pt x="0" y="0"/>
                  </a:moveTo>
                  <a:cubicBezTo>
                    <a:pt x="0" y="208"/>
                    <a:pt x="0" y="208"/>
                    <a:pt x="0" y="208"/>
                  </a:cubicBezTo>
                  <a:cubicBezTo>
                    <a:pt x="1" y="211"/>
                    <a:pt x="1" y="215"/>
                    <a:pt x="1" y="218"/>
                  </a:cubicBezTo>
                  <a:cubicBezTo>
                    <a:pt x="1" y="334"/>
                    <a:pt x="1" y="334"/>
                    <a:pt x="1" y="334"/>
                  </a:cubicBezTo>
                  <a:cubicBezTo>
                    <a:pt x="1" y="333"/>
                    <a:pt x="2" y="333"/>
                    <a:pt x="2" y="333"/>
                  </a:cubicBezTo>
                  <a:cubicBezTo>
                    <a:pt x="15" y="323"/>
                    <a:pt x="30" y="318"/>
                    <a:pt x="46" y="318"/>
                  </a:cubicBezTo>
                  <a:cubicBezTo>
                    <a:pt x="46" y="0"/>
                    <a:pt x="46" y="0"/>
                    <a:pt x="46" y="0"/>
                  </a:cubicBezTo>
                  <a:lnTo>
                    <a:pt x="0" y="0"/>
                  </a:lnTo>
                  <a:close/>
                </a:path>
              </a:pathLst>
            </a:custGeom>
            <a:grpFill/>
            <a:ln w="9525">
              <a:noFill/>
            </a:ln>
          </p:spPr>
          <p:txBody>
            <a:bodyPr/>
            <a:lstStyle/>
            <a:p>
              <a:endParaRPr lang="zh-CN" altLang="en-US"/>
            </a:p>
          </p:txBody>
        </p:sp>
        <p:sp>
          <p:nvSpPr>
            <p:cNvPr id="8207" name="Freeform 35"/>
            <p:cNvSpPr/>
            <p:nvPr/>
          </p:nvSpPr>
          <p:spPr>
            <a:xfrm rot="5400000">
              <a:off x="17953" y="-32"/>
              <a:ext cx="280" cy="575"/>
            </a:xfrm>
            <a:custGeom>
              <a:avLst/>
              <a:gdLst/>
              <a:ahLst/>
              <a:cxnLst>
                <a:cxn ang="0">
                  <a:pos x="216" y="2"/>
                </a:cxn>
                <a:cxn ang="0">
                  <a:pos x="109" y="80"/>
                </a:cxn>
                <a:cxn ang="0">
                  <a:pos x="0" y="0"/>
                </a:cxn>
                <a:cxn ang="0">
                  <a:pos x="107" y="439"/>
                </a:cxn>
                <a:cxn ang="0">
                  <a:pos x="216" y="2"/>
                </a:cxn>
              </a:cxnLst>
              <a:rect l="0" t="0" r="0" b="0"/>
              <a:pathLst>
                <a:path w="216" h="439">
                  <a:moveTo>
                    <a:pt x="216" y="2"/>
                  </a:moveTo>
                  <a:lnTo>
                    <a:pt x="109" y="80"/>
                  </a:lnTo>
                  <a:lnTo>
                    <a:pt x="0" y="0"/>
                  </a:lnTo>
                  <a:lnTo>
                    <a:pt x="107" y="439"/>
                  </a:lnTo>
                  <a:lnTo>
                    <a:pt x="216" y="2"/>
                  </a:lnTo>
                  <a:close/>
                </a:path>
              </a:pathLst>
            </a:custGeom>
            <a:grpFill/>
            <a:ln w="9525">
              <a:noFill/>
            </a:ln>
          </p:spPr>
          <p:txBody>
            <a:bodyPr/>
            <a:lstStyle/>
            <a:p>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srcRect/>
          <a:stretch>
            <a:fillRect/>
          </a:stretch>
        </p:blipFill>
        <p:spPr>
          <a:xfrm>
            <a:off x="3275856" y="1203598"/>
            <a:ext cx="2717971" cy="1382827"/>
          </a:xfrm>
          <a:prstGeom prst="rect">
            <a:avLst/>
          </a:prstGeom>
        </p:spPr>
      </p:pic>
      <p:sp>
        <p:nvSpPr>
          <p:cNvPr id="4" name="TextBox 7"/>
          <p:cNvSpPr>
            <a:spLocks noChangeArrowheads="1"/>
          </p:cNvSpPr>
          <p:nvPr/>
        </p:nvSpPr>
        <p:spPr bwMode="auto">
          <a:xfrm>
            <a:off x="1331640" y="2586425"/>
            <a:ext cx="6613804"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4400" dirty="0" smtClean="0">
                <a:solidFill>
                  <a:schemeClr val="accent1"/>
                </a:solidFill>
                <a:latin typeface="字体管家嘉丽丽" panose="00020600040101010101" charset="-122"/>
                <a:ea typeface="字体管家嘉丽丽" panose="00020600040101010101" charset="-122"/>
                <a:sym typeface="+mn-ea"/>
              </a:rPr>
              <a:t>一、</a:t>
            </a:r>
            <a:r>
              <a:rPr lang="zh-CN" altLang="en-US" sz="4400" dirty="0">
                <a:solidFill>
                  <a:schemeClr val="accent1"/>
                </a:solidFill>
                <a:latin typeface="字体管家嘉丽丽" panose="00020600040101010101" charset="-122"/>
                <a:ea typeface="字体管家嘉丽丽" panose="00020600040101010101" charset="-122"/>
                <a:sym typeface="+mn-ea"/>
              </a:rPr>
              <a:t>规章制度</a:t>
            </a:r>
            <a:endPar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27" presetClass="emph" presetSubtype="0" fill="remove" grpId="1" nodeType="afterEffect">
                                  <p:stCondLst>
                                    <p:cond delay="0"/>
                                  </p:stCondLst>
                                  <p:iterate type="lt">
                                    <p:tmPct val="10000"/>
                                  </p:iterate>
                                  <p:childTnLst>
                                    <p:animClr clrSpc="rgb" dir="cw">
                                      <p:cBhvr override="childStyle">
                                        <p:cTn id="13" dur="250" autoRev="1" fill="remove"/>
                                        <p:tgtEl>
                                          <p:spTgt spid="4"/>
                                        </p:tgtEl>
                                        <p:attrNameLst>
                                          <p:attrName>style.color</p:attrName>
                                        </p:attrNameLst>
                                      </p:cBhvr>
                                      <p:to>
                                        <a:srgbClr val="FF6600"/>
                                      </p:to>
                                    </p:animClr>
                                    <p:animClr clrSpc="rgb" dir="cw">
                                      <p:cBhvr>
                                        <p:cTn id="14" dur="250" autoRev="1" fill="remove"/>
                                        <p:tgtEl>
                                          <p:spTgt spid="4"/>
                                        </p:tgtEl>
                                        <p:attrNameLst>
                                          <p:attrName>fillcolor</p:attrName>
                                        </p:attrNameLst>
                                      </p:cBhvr>
                                      <p:to>
                                        <a:srgbClr val="FF6600"/>
                                      </p:to>
                                    </p:animClr>
                                    <p:set>
                                      <p:cBhvr>
                                        <p:cTn id="15" dur="250" autoRev="1" fill="remove"/>
                                        <p:tgtEl>
                                          <p:spTgt spid="4"/>
                                        </p:tgtEl>
                                        <p:attrNameLst>
                                          <p:attrName>fill.type</p:attrName>
                                        </p:attrNameLst>
                                      </p:cBhvr>
                                      <p:to>
                                        <p:strVal val="solid"/>
                                      </p:to>
                                    </p:set>
                                    <p:set>
                                      <p:cBhvr>
                                        <p:cTn id="16"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050" y="2943225"/>
            <a:ext cx="4037330" cy="2159635"/>
            <a:chOff x="5592" y="4127"/>
            <a:chExt cx="6358" cy="3401"/>
          </a:xfrm>
        </p:grpSpPr>
        <p:pic>
          <p:nvPicPr>
            <p:cNvPr id="4" name="图片 3"/>
            <p:cNvPicPr>
              <a:picLocks noChangeAspect="1"/>
            </p:cNvPicPr>
            <p:nvPr/>
          </p:nvPicPr>
          <p:blipFill>
            <a:blip r:embed="rId2" cstate="print"/>
            <a:srcRect/>
            <a:stretch>
              <a:fillRect/>
            </a:stretch>
          </p:blipFill>
          <p:spPr>
            <a:xfrm>
              <a:off x="5592" y="4127"/>
              <a:ext cx="6359" cy="1533"/>
            </a:xfrm>
            <a:prstGeom prst="rect">
              <a:avLst/>
            </a:prstGeom>
          </p:spPr>
        </p:pic>
        <p:pic>
          <p:nvPicPr>
            <p:cNvPr id="11" name="图片 10"/>
            <p:cNvPicPr>
              <a:picLocks noChangeAspect="1"/>
            </p:cNvPicPr>
            <p:nvPr/>
          </p:nvPicPr>
          <p:blipFill>
            <a:blip r:embed="rId3" cstate="print"/>
            <a:srcRect/>
            <a:stretch>
              <a:fillRect/>
            </a:stretch>
          </p:blipFill>
          <p:spPr>
            <a:xfrm>
              <a:off x="5592" y="5654"/>
              <a:ext cx="6359" cy="1875"/>
            </a:xfrm>
            <a:prstGeom prst="rect">
              <a:avLst/>
            </a:prstGeom>
          </p:spPr>
        </p:pic>
      </p:grpSp>
      <p:pic>
        <p:nvPicPr>
          <p:cNvPr id="18" name="图片 17"/>
          <p:cNvPicPr>
            <a:picLocks noChangeAspect="1"/>
          </p:cNvPicPr>
          <p:nvPr/>
        </p:nvPicPr>
        <p:blipFill>
          <a:blip r:embed="rId4" cstate="print"/>
          <a:stretch>
            <a:fillRect/>
          </a:stretch>
        </p:blipFill>
        <p:spPr>
          <a:xfrm>
            <a:off x="-19050" y="7620"/>
            <a:ext cx="4123690" cy="1873250"/>
          </a:xfrm>
          <a:prstGeom prst="rect">
            <a:avLst/>
          </a:prstGeom>
        </p:spPr>
      </p:pic>
      <p:pic>
        <p:nvPicPr>
          <p:cNvPr id="2" name="图片 1"/>
          <p:cNvPicPr>
            <a:picLocks noChangeAspect="1"/>
          </p:cNvPicPr>
          <p:nvPr/>
        </p:nvPicPr>
        <p:blipFill>
          <a:blip r:embed="rId5" cstate="print"/>
          <a:stretch>
            <a:fillRect/>
          </a:stretch>
        </p:blipFill>
        <p:spPr>
          <a:xfrm>
            <a:off x="4104640" y="6985"/>
            <a:ext cx="5020310" cy="1873885"/>
          </a:xfrm>
          <a:prstGeom prst="rect">
            <a:avLst/>
          </a:prstGeom>
        </p:spPr>
      </p:pic>
      <p:pic>
        <p:nvPicPr>
          <p:cNvPr id="3" name="图片 2"/>
          <p:cNvPicPr>
            <a:picLocks noChangeAspect="1"/>
          </p:cNvPicPr>
          <p:nvPr/>
        </p:nvPicPr>
        <p:blipFill>
          <a:blip r:embed="rId6" cstate="print"/>
          <a:srcRect/>
          <a:stretch>
            <a:fillRect/>
          </a:stretch>
        </p:blipFill>
        <p:spPr>
          <a:xfrm>
            <a:off x="4104005" y="2943860"/>
            <a:ext cx="5020945" cy="2231390"/>
          </a:xfrm>
          <a:prstGeom prst="rect">
            <a:avLst/>
          </a:prstGeom>
        </p:spPr>
      </p:pic>
      <p:sp>
        <p:nvSpPr>
          <p:cNvPr id="19" name="文本框 18"/>
          <p:cNvSpPr txBox="1"/>
          <p:nvPr/>
        </p:nvSpPr>
        <p:spPr>
          <a:xfrm>
            <a:off x="2616200" y="2219325"/>
            <a:ext cx="3738880" cy="521970"/>
          </a:xfrm>
          <a:prstGeom prst="rect">
            <a:avLst/>
          </a:prstGeom>
          <a:noFill/>
        </p:spPr>
        <p:txBody>
          <a:bodyPr wrap="none" rtlCol="0" anchor="t">
            <a:spAutoFit/>
          </a:bodyPr>
          <a:lstStyle/>
          <a:p>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方法一：随书光盘中心</a:t>
            </a:r>
          </a:p>
        </p:txBody>
      </p:sp>
      <p:grpSp>
        <p:nvGrpSpPr>
          <p:cNvPr id="15" name="组合 14"/>
          <p:cNvGrpSpPr/>
          <p:nvPr/>
        </p:nvGrpSpPr>
        <p:grpSpPr>
          <a:xfrm>
            <a:off x="-19050" y="1796415"/>
            <a:ext cx="6699885" cy="273050"/>
            <a:chOff x="0" y="10255"/>
            <a:chExt cx="18592" cy="430"/>
          </a:xfrm>
        </p:grpSpPr>
        <p:sp>
          <p:nvSpPr>
            <p:cNvPr id="16" name="Rectangle 16"/>
            <p:cNvSpPr/>
            <p:nvPr/>
          </p:nvSpPr>
          <p:spPr>
            <a:xfrm flipV="1">
              <a:off x="0" y="10388"/>
              <a:ext cx="18025" cy="190"/>
            </a:xfrm>
            <a:prstGeom prst="rect">
              <a:avLst/>
            </a:prstGeom>
            <a:solidFill>
              <a:srgbClr val="63B1DC"/>
            </a:solid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17" name="Freeform 17"/>
            <p:cNvSpPr/>
            <p:nvPr/>
          </p:nvSpPr>
          <p:spPr>
            <a:xfrm flipV="1">
              <a:off x="17720" y="10255"/>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solidFill>
              <a:srgbClr val="63B1DC"/>
            </a:solidFill>
            <a:ln w="9525">
              <a:noFill/>
            </a:ln>
          </p:spPr>
          <p:txBody>
            <a:bodyPr/>
            <a:lstStyle/>
            <a:p>
              <a:endParaRPr lang="zh-CN" altLang="en-US"/>
            </a:p>
          </p:txBody>
        </p:sp>
      </p:grpSp>
      <p:grpSp>
        <p:nvGrpSpPr>
          <p:cNvPr id="20" name="组合 19"/>
          <p:cNvGrpSpPr/>
          <p:nvPr/>
        </p:nvGrpSpPr>
        <p:grpSpPr>
          <a:xfrm>
            <a:off x="1506220" y="2746375"/>
            <a:ext cx="7618730" cy="273050"/>
            <a:chOff x="2207" y="573"/>
            <a:chExt cx="11998" cy="430"/>
          </a:xfrm>
        </p:grpSpPr>
        <p:sp>
          <p:nvSpPr>
            <p:cNvPr id="8202" name="Rectangle 16"/>
            <p:cNvSpPr/>
            <p:nvPr/>
          </p:nvSpPr>
          <p:spPr>
            <a:xfrm rot="-10800000" flipV="1">
              <a:off x="2943" y="693"/>
              <a:ext cx="11262" cy="190"/>
            </a:xfrm>
            <a:prstGeom prst="rect">
              <a:avLst/>
            </a:prstGeom>
            <a:solidFill>
              <a:srgbClr val="82EE4F"/>
            </a:solid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8203" name="Freeform 17"/>
            <p:cNvSpPr/>
            <p:nvPr/>
          </p:nvSpPr>
          <p:spPr>
            <a:xfrm rot="-10800000" flipV="1">
              <a:off x="2207" y="573"/>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solidFill>
              <a:srgbClr val="82EE4F"/>
            </a:solidFill>
            <a:ln w="9525">
              <a:noFill/>
            </a:ln>
          </p:spPr>
          <p:txBody>
            <a:bodyPr/>
            <a:lstStyle/>
            <a:p>
              <a:endParaRPr lang="zh-CN" alt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145915" y="417195"/>
            <a:ext cx="4812030" cy="583565"/>
          </a:xfrm>
          <a:prstGeom prst="rect">
            <a:avLst/>
          </a:prstGeom>
          <a:noFill/>
        </p:spPr>
        <p:txBody>
          <a:bodyPr wrap="square" rtlCol="0" anchor="t">
            <a:spAutoFit/>
          </a:bodyPr>
          <a:lstStyle/>
          <a:p>
            <a:r>
              <a:rPr lang="zh-CN" altLang="en-US" sz="3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方法二 书目信息检索</a:t>
            </a:r>
          </a:p>
        </p:txBody>
      </p:sp>
      <p:grpSp>
        <p:nvGrpSpPr>
          <p:cNvPr id="4" name="组合 3"/>
          <p:cNvGrpSpPr/>
          <p:nvPr/>
        </p:nvGrpSpPr>
        <p:grpSpPr>
          <a:xfrm>
            <a:off x="-33655" y="1483995"/>
            <a:ext cx="9197975" cy="2581275"/>
            <a:chOff x="-53" y="2337"/>
            <a:chExt cx="14464" cy="3194"/>
          </a:xfrm>
        </p:grpSpPr>
        <p:pic>
          <p:nvPicPr>
            <p:cNvPr id="16" name="图片 15"/>
            <p:cNvPicPr>
              <a:picLocks noChangeAspect="1"/>
            </p:cNvPicPr>
            <p:nvPr/>
          </p:nvPicPr>
          <p:blipFill>
            <a:blip r:embed="rId2" cstate="print"/>
            <a:stretch>
              <a:fillRect/>
            </a:stretch>
          </p:blipFill>
          <p:spPr>
            <a:xfrm>
              <a:off x="-53" y="2337"/>
              <a:ext cx="5153" cy="3195"/>
            </a:xfrm>
            <a:prstGeom prst="rect">
              <a:avLst/>
            </a:prstGeom>
          </p:spPr>
        </p:pic>
        <p:pic>
          <p:nvPicPr>
            <p:cNvPr id="14" name="图片 13"/>
            <p:cNvPicPr>
              <a:picLocks noChangeAspect="1"/>
            </p:cNvPicPr>
            <p:nvPr/>
          </p:nvPicPr>
          <p:blipFill>
            <a:blip r:embed="rId3" cstate="print"/>
            <a:srcRect/>
            <a:stretch>
              <a:fillRect/>
            </a:stretch>
          </p:blipFill>
          <p:spPr>
            <a:xfrm>
              <a:off x="5100" y="2337"/>
              <a:ext cx="4993" cy="3195"/>
            </a:xfrm>
            <a:prstGeom prst="rect">
              <a:avLst/>
            </a:prstGeom>
          </p:spPr>
        </p:pic>
        <p:pic>
          <p:nvPicPr>
            <p:cNvPr id="17" name="图片 16"/>
            <p:cNvPicPr>
              <a:picLocks noChangeAspect="1"/>
            </p:cNvPicPr>
            <p:nvPr/>
          </p:nvPicPr>
          <p:blipFill>
            <a:blip r:embed="rId4" cstate="print"/>
            <a:srcRect/>
            <a:stretch>
              <a:fillRect/>
            </a:stretch>
          </p:blipFill>
          <p:spPr>
            <a:xfrm>
              <a:off x="10093" y="2337"/>
              <a:ext cx="4319" cy="3195"/>
            </a:xfrm>
            <a:prstGeom prst="rect">
              <a:avLst/>
            </a:prstGeom>
          </p:spPr>
        </p:pic>
      </p:grpSp>
      <p:grpSp>
        <p:nvGrpSpPr>
          <p:cNvPr id="2" name="组合 1"/>
          <p:cNvGrpSpPr/>
          <p:nvPr/>
        </p:nvGrpSpPr>
        <p:grpSpPr>
          <a:xfrm>
            <a:off x="1544955" y="148590"/>
            <a:ext cx="7618730" cy="273050"/>
            <a:chOff x="2207" y="573"/>
            <a:chExt cx="11998" cy="430"/>
          </a:xfrm>
        </p:grpSpPr>
        <p:sp>
          <p:nvSpPr>
            <p:cNvPr id="8202" name="Rectangle 16"/>
            <p:cNvSpPr/>
            <p:nvPr/>
          </p:nvSpPr>
          <p:spPr>
            <a:xfrm rot="-10800000" flipV="1">
              <a:off x="2943" y="693"/>
              <a:ext cx="11262" cy="190"/>
            </a:xfrm>
            <a:prstGeom prst="rect">
              <a:avLst/>
            </a:prstGeom>
            <a:solidFill>
              <a:srgbClr val="82EE4F"/>
            </a:solid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8203" name="Freeform 17"/>
            <p:cNvSpPr/>
            <p:nvPr/>
          </p:nvSpPr>
          <p:spPr>
            <a:xfrm rot="-10800000" flipV="1">
              <a:off x="2207" y="573"/>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solidFill>
              <a:srgbClr val="82EE4F"/>
            </a:solidFill>
            <a:ln w="9525">
              <a:noFill/>
            </a:ln>
          </p:spPr>
          <p:txBody>
            <a:bodyPr/>
            <a:lstStyle/>
            <a:p>
              <a:endParaRPr lang="zh-CN" altLang="en-US"/>
            </a:p>
          </p:txBody>
        </p:sp>
      </p:grpSp>
      <p:grpSp>
        <p:nvGrpSpPr>
          <p:cNvPr id="9" name="组合 8"/>
          <p:cNvGrpSpPr/>
          <p:nvPr/>
        </p:nvGrpSpPr>
        <p:grpSpPr>
          <a:xfrm>
            <a:off x="8293100" y="503555"/>
            <a:ext cx="882650" cy="177800"/>
            <a:chOff x="17806" y="115"/>
            <a:chExt cx="1390" cy="280"/>
          </a:xfrm>
          <a:solidFill>
            <a:srgbClr val="F9AE0D"/>
          </a:solidFill>
        </p:grpSpPr>
        <p:sp>
          <p:nvSpPr>
            <p:cNvPr id="8206" name="Freeform 34"/>
            <p:cNvSpPr/>
            <p:nvPr/>
          </p:nvSpPr>
          <p:spPr>
            <a:xfrm rot="5400000">
              <a:off x="18608" y="-260"/>
              <a:ext cx="142" cy="1035"/>
            </a:xfrm>
            <a:custGeom>
              <a:avLst/>
              <a:gdLst/>
              <a:ahLst/>
              <a:cxnLst>
                <a:cxn ang="0">
                  <a:pos x="0" y="0"/>
                </a:cxn>
                <a:cxn ang="0">
                  <a:pos x="0" y="208"/>
                </a:cxn>
                <a:cxn ang="0">
                  <a:pos x="1" y="218"/>
                </a:cxn>
                <a:cxn ang="0">
                  <a:pos x="1" y="334"/>
                </a:cxn>
                <a:cxn ang="0">
                  <a:pos x="2" y="333"/>
                </a:cxn>
                <a:cxn ang="0">
                  <a:pos x="46" y="318"/>
                </a:cxn>
                <a:cxn ang="0">
                  <a:pos x="46" y="0"/>
                </a:cxn>
                <a:cxn ang="0">
                  <a:pos x="0" y="0"/>
                </a:cxn>
              </a:cxnLst>
              <a:rect l="0" t="0" r="0" b="0"/>
              <a:pathLst>
                <a:path w="46" h="334">
                  <a:moveTo>
                    <a:pt x="0" y="0"/>
                  </a:moveTo>
                  <a:cubicBezTo>
                    <a:pt x="0" y="208"/>
                    <a:pt x="0" y="208"/>
                    <a:pt x="0" y="208"/>
                  </a:cubicBezTo>
                  <a:cubicBezTo>
                    <a:pt x="1" y="211"/>
                    <a:pt x="1" y="215"/>
                    <a:pt x="1" y="218"/>
                  </a:cubicBezTo>
                  <a:cubicBezTo>
                    <a:pt x="1" y="334"/>
                    <a:pt x="1" y="334"/>
                    <a:pt x="1" y="334"/>
                  </a:cubicBezTo>
                  <a:cubicBezTo>
                    <a:pt x="1" y="333"/>
                    <a:pt x="2" y="333"/>
                    <a:pt x="2" y="333"/>
                  </a:cubicBezTo>
                  <a:cubicBezTo>
                    <a:pt x="15" y="323"/>
                    <a:pt x="30" y="318"/>
                    <a:pt x="46" y="318"/>
                  </a:cubicBezTo>
                  <a:cubicBezTo>
                    <a:pt x="46" y="0"/>
                    <a:pt x="46" y="0"/>
                    <a:pt x="46" y="0"/>
                  </a:cubicBezTo>
                  <a:lnTo>
                    <a:pt x="0" y="0"/>
                  </a:lnTo>
                  <a:close/>
                </a:path>
              </a:pathLst>
            </a:custGeom>
            <a:grpFill/>
            <a:ln w="9525">
              <a:noFill/>
            </a:ln>
          </p:spPr>
          <p:txBody>
            <a:bodyPr/>
            <a:lstStyle/>
            <a:p>
              <a:endParaRPr lang="zh-CN" altLang="en-US"/>
            </a:p>
          </p:txBody>
        </p:sp>
        <p:sp>
          <p:nvSpPr>
            <p:cNvPr id="8207" name="Freeform 35"/>
            <p:cNvSpPr/>
            <p:nvPr/>
          </p:nvSpPr>
          <p:spPr>
            <a:xfrm rot="5400000">
              <a:off x="17953" y="-32"/>
              <a:ext cx="280" cy="575"/>
            </a:xfrm>
            <a:custGeom>
              <a:avLst/>
              <a:gdLst/>
              <a:ahLst/>
              <a:cxnLst>
                <a:cxn ang="0">
                  <a:pos x="216" y="2"/>
                </a:cxn>
                <a:cxn ang="0">
                  <a:pos x="109" y="80"/>
                </a:cxn>
                <a:cxn ang="0">
                  <a:pos x="0" y="0"/>
                </a:cxn>
                <a:cxn ang="0">
                  <a:pos x="107" y="439"/>
                </a:cxn>
                <a:cxn ang="0">
                  <a:pos x="216" y="2"/>
                </a:cxn>
              </a:cxnLst>
              <a:rect l="0" t="0" r="0" b="0"/>
              <a:pathLst>
                <a:path w="216" h="439">
                  <a:moveTo>
                    <a:pt x="216" y="2"/>
                  </a:moveTo>
                  <a:lnTo>
                    <a:pt x="109" y="80"/>
                  </a:lnTo>
                  <a:lnTo>
                    <a:pt x="0" y="0"/>
                  </a:lnTo>
                  <a:lnTo>
                    <a:pt x="107" y="439"/>
                  </a:lnTo>
                  <a:lnTo>
                    <a:pt x="216" y="2"/>
                  </a:lnTo>
                  <a:close/>
                </a:path>
              </a:pathLst>
            </a:custGeom>
            <a:grpFill/>
            <a:ln w="9525">
              <a:noFill/>
            </a:ln>
          </p:spPr>
          <p:txBody>
            <a:bodyPr/>
            <a:lstStyle/>
            <a:p>
              <a:endParaRPr lang="zh-CN" altLang="en-US"/>
            </a:p>
          </p:txBody>
        </p:sp>
      </p:grpSp>
      <p:grpSp>
        <p:nvGrpSpPr>
          <p:cNvPr id="3" name="组合 2"/>
          <p:cNvGrpSpPr/>
          <p:nvPr/>
        </p:nvGrpSpPr>
        <p:grpSpPr>
          <a:xfrm>
            <a:off x="8890" y="4609465"/>
            <a:ext cx="6699885" cy="273050"/>
            <a:chOff x="0" y="10255"/>
            <a:chExt cx="18592" cy="430"/>
          </a:xfrm>
        </p:grpSpPr>
        <p:sp>
          <p:nvSpPr>
            <p:cNvPr id="8200" name="Rectangle 16"/>
            <p:cNvSpPr/>
            <p:nvPr/>
          </p:nvSpPr>
          <p:spPr>
            <a:xfrm flipV="1">
              <a:off x="0" y="10388"/>
              <a:ext cx="18025" cy="190"/>
            </a:xfrm>
            <a:prstGeom prst="rect">
              <a:avLst/>
            </a:prstGeom>
            <a:solidFill>
              <a:srgbClr val="63B1DC"/>
            </a:solid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8201" name="Freeform 17"/>
            <p:cNvSpPr/>
            <p:nvPr/>
          </p:nvSpPr>
          <p:spPr>
            <a:xfrm flipV="1">
              <a:off x="17720" y="10255"/>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solidFill>
              <a:srgbClr val="63B1DC"/>
            </a:solidFill>
            <a:ln w="9525">
              <a:noFill/>
            </a:ln>
          </p:spPr>
          <p:txBody>
            <a:bodyPr/>
            <a:lstStyle/>
            <a:p>
              <a:endParaRPr lang="zh-CN" alt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stretch>
            <a:fillRect/>
          </a:stretch>
        </p:blipFill>
        <p:spPr>
          <a:xfrm>
            <a:off x="281305" y="-59690"/>
            <a:ext cx="2489200" cy="677545"/>
          </a:xfrm>
          <a:prstGeom prst="rect">
            <a:avLst/>
          </a:prstGeom>
        </p:spPr>
      </p:pic>
      <p:sp>
        <p:nvSpPr>
          <p:cNvPr id="2" name="文本框 1"/>
          <p:cNvSpPr txBox="1"/>
          <p:nvPr/>
        </p:nvSpPr>
        <p:spPr>
          <a:xfrm>
            <a:off x="602615" y="11430"/>
            <a:ext cx="1808480" cy="583565"/>
          </a:xfrm>
          <a:prstGeom prst="rect">
            <a:avLst/>
          </a:prstGeom>
          <a:noFill/>
        </p:spPr>
        <p:txBody>
          <a:bodyPr wrap="none" rtlCol="0" anchor="t">
            <a:spAutoFit/>
          </a:bodyPr>
          <a:lstStyle/>
          <a:p>
            <a:r>
              <a:rPr lang="zh-CN" altLang="en-US" sz="3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数字资源</a:t>
            </a:r>
          </a:p>
        </p:txBody>
      </p:sp>
      <p:sp>
        <p:nvSpPr>
          <p:cNvPr id="3" name="文本框 2"/>
          <p:cNvSpPr txBox="1"/>
          <p:nvPr/>
        </p:nvSpPr>
        <p:spPr>
          <a:xfrm>
            <a:off x="4592955" y="2369185"/>
            <a:ext cx="4297680" cy="922020"/>
          </a:xfrm>
          <a:prstGeom prst="rect">
            <a:avLst/>
          </a:prstGeom>
          <a:noFill/>
        </p:spPr>
        <p:txBody>
          <a:bodyPr wrap="none" rtlCol="0" anchor="t">
            <a:spAutoFit/>
          </a:bodyPr>
          <a:lstStyle/>
          <a:p>
            <a:r>
              <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数以亿计的学术论文，以及各种考试资源</a:t>
            </a:r>
          </a:p>
          <a:p>
            <a:r>
              <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法律资源、音乐资源等。读者通过校园网</a:t>
            </a:r>
          </a:p>
          <a:p>
            <a:r>
              <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上网，可免费检索、下载各种资源。</a:t>
            </a:r>
          </a:p>
        </p:txBody>
      </p:sp>
      <p:pic>
        <p:nvPicPr>
          <p:cNvPr id="13" name="图片 12"/>
          <p:cNvPicPr>
            <a:picLocks noChangeAspect="1"/>
          </p:cNvPicPr>
          <p:nvPr/>
        </p:nvPicPr>
        <p:blipFill>
          <a:blip r:embed="rId4" cstate="print"/>
          <a:srcRect/>
          <a:stretch>
            <a:fillRect/>
          </a:stretch>
        </p:blipFill>
        <p:spPr>
          <a:xfrm>
            <a:off x="268605" y="577215"/>
            <a:ext cx="4268470" cy="1785620"/>
          </a:xfrm>
          <a:prstGeom prst="rect">
            <a:avLst/>
          </a:prstGeom>
        </p:spPr>
      </p:pic>
      <p:pic>
        <p:nvPicPr>
          <p:cNvPr id="111618" name="Picture 2"/>
          <p:cNvPicPr>
            <a:picLocks noChangeAspect="1" noChangeArrowheads="1"/>
          </p:cNvPicPr>
          <p:nvPr/>
        </p:nvPicPr>
        <p:blipFill>
          <a:blip r:embed="rId5" cstate="print"/>
          <a:srcRect/>
          <a:stretch>
            <a:fillRect/>
          </a:stretch>
        </p:blipFill>
        <p:spPr bwMode="auto">
          <a:xfrm>
            <a:off x="281305" y="3364865"/>
            <a:ext cx="4254500" cy="1786255"/>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pic>
        <p:nvPicPr>
          <p:cNvPr id="111619" name="Picture 3"/>
          <p:cNvPicPr>
            <a:picLocks noChangeAspect="1" noChangeArrowheads="1"/>
          </p:cNvPicPr>
          <p:nvPr/>
        </p:nvPicPr>
        <p:blipFill>
          <a:blip r:embed="rId6" cstate="print"/>
          <a:srcRect/>
          <a:stretch>
            <a:fillRect/>
          </a:stretch>
        </p:blipFill>
        <p:spPr bwMode="auto">
          <a:xfrm>
            <a:off x="4552315" y="577215"/>
            <a:ext cx="4252595" cy="1785620"/>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pic>
        <p:nvPicPr>
          <p:cNvPr id="111620" name="Picture 4"/>
          <p:cNvPicPr>
            <a:picLocks noChangeAspect="1" noChangeArrowheads="1"/>
          </p:cNvPicPr>
          <p:nvPr/>
        </p:nvPicPr>
        <p:blipFill>
          <a:blip r:embed="rId7" cstate="print"/>
          <a:srcRect/>
          <a:stretch>
            <a:fillRect/>
          </a:stretch>
        </p:blipFill>
        <p:spPr bwMode="auto">
          <a:xfrm>
            <a:off x="4551045" y="3364865"/>
            <a:ext cx="4254500" cy="1786255"/>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grpSp>
        <p:nvGrpSpPr>
          <p:cNvPr id="6" name="组合 5"/>
          <p:cNvGrpSpPr/>
          <p:nvPr/>
        </p:nvGrpSpPr>
        <p:grpSpPr>
          <a:xfrm>
            <a:off x="5895975" y="3168015"/>
            <a:ext cx="2909570" cy="273050"/>
            <a:chOff x="2207" y="573"/>
            <a:chExt cx="11998" cy="430"/>
          </a:xfrm>
          <a:solidFill>
            <a:srgbClr val="F9AE0D"/>
          </a:solidFill>
        </p:grpSpPr>
        <p:sp>
          <p:nvSpPr>
            <p:cNvPr id="8202" name="Rectangle 16"/>
            <p:cNvSpPr/>
            <p:nvPr/>
          </p:nvSpPr>
          <p:spPr>
            <a:xfrm rot="-10800000" flipV="1">
              <a:off x="2943" y="693"/>
              <a:ext cx="11262" cy="190"/>
            </a:xfrm>
            <a:prstGeom prst="rect">
              <a:avLst/>
            </a:prstGeom>
            <a:grp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8203" name="Freeform 17"/>
            <p:cNvSpPr/>
            <p:nvPr/>
          </p:nvSpPr>
          <p:spPr>
            <a:xfrm rot="-10800000" flipV="1">
              <a:off x="2207" y="573"/>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grpFill/>
            <a:ln w="9525">
              <a:noFill/>
            </a:ln>
          </p:spPr>
          <p:txBody>
            <a:bodyPr/>
            <a:lstStyle/>
            <a:p>
              <a:endParaRPr lang="zh-CN" altLang="en-US"/>
            </a:p>
          </p:txBody>
        </p:sp>
      </p:grpSp>
      <p:sp>
        <p:nvSpPr>
          <p:cNvPr id="7" name="文本框 6"/>
          <p:cNvSpPr txBox="1"/>
          <p:nvPr/>
        </p:nvSpPr>
        <p:spPr>
          <a:xfrm>
            <a:off x="170815" y="2446020"/>
            <a:ext cx="4450080" cy="829945"/>
          </a:xfrm>
          <a:prstGeom prst="rect">
            <a:avLst/>
          </a:prstGeom>
          <a:noFill/>
        </p:spPr>
        <p:txBody>
          <a:bodyPr wrap="none" rtlCol="0">
            <a:spAutoFit/>
          </a:bodyPr>
          <a:lstStyle/>
          <a:p>
            <a:pPr algn="l"/>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图书馆拥</a:t>
            </a: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有</a:t>
            </a:r>
            <a:r>
              <a:rPr lang="zh-CN" altLang="en-US"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五</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十</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多个中外文数据</a:t>
            </a:r>
          </a:p>
          <a:p>
            <a:pPr algn="l"/>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库</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，包括数</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200多万</a:t>
            </a:r>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种电子图书</a:t>
            </a:r>
          </a:p>
        </p:txBody>
      </p:sp>
      <p:grpSp>
        <p:nvGrpSpPr>
          <p:cNvPr id="8" name="组合 7"/>
          <p:cNvGrpSpPr/>
          <p:nvPr/>
        </p:nvGrpSpPr>
        <p:grpSpPr>
          <a:xfrm flipH="1">
            <a:off x="281305" y="2298065"/>
            <a:ext cx="2651125" cy="273050"/>
            <a:chOff x="2207" y="573"/>
            <a:chExt cx="11998" cy="430"/>
          </a:xfrm>
          <a:solidFill>
            <a:srgbClr val="F9AE0D"/>
          </a:solidFill>
        </p:grpSpPr>
        <p:sp>
          <p:nvSpPr>
            <p:cNvPr id="10" name="Rectangle 16"/>
            <p:cNvSpPr/>
            <p:nvPr/>
          </p:nvSpPr>
          <p:spPr>
            <a:xfrm rot="-10800000" flipV="1">
              <a:off x="2943" y="693"/>
              <a:ext cx="11262" cy="190"/>
            </a:xfrm>
            <a:prstGeom prst="rect">
              <a:avLst/>
            </a:prstGeom>
            <a:grpFill/>
            <a:ln w="9525">
              <a:noFill/>
            </a:ln>
          </p:spPr>
          <p:txBody>
            <a:bodyPr wrap="square" anchor="t"/>
            <a:lstStyle/>
            <a:p>
              <a:endParaRPr lang="zh-CN">
                <a:solidFill>
                  <a:srgbClr val="000000"/>
                </a:solidFill>
                <a:latin typeface="Calibri" panose="020F0502020204030204" charset="-122"/>
                <a:ea typeface="宋体" panose="02010600030101010101" pitchFamily="2" charset="-122"/>
                <a:sym typeface="宋体" panose="02010600030101010101" pitchFamily="2" charset="-122"/>
              </a:endParaRPr>
            </a:p>
          </p:txBody>
        </p:sp>
        <p:sp>
          <p:nvSpPr>
            <p:cNvPr id="11" name="Freeform 17"/>
            <p:cNvSpPr/>
            <p:nvPr/>
          </p:nvSpPr>
          <p:spPr>
            <a:xfrm rot="-10800000" flipV="1">
              <a:off x="2207" y="573"/>
              <a:ext cx="873" cy="430"/>
            </a:xfrm>
            <a:custGeom>
              <a:avLst/>
              <a:gdLst/>
              <a:ahLst/>
              <a:cxnLst>
                <a:cxn ang="0">
                  <a:pos x="5" y="0"/>
                </a:cxn>
                <a:cxn ang="0">
                  <a:pos x="106" y="142"/>
                </a:cxn>
                <a:cxn ang="0">
                  <a:pos x="0" y="288"/>
                </a:cxn>
                <a:cxn ang="0">
                  <a:pos x="584" y="146"/>
                </a:cxn>
                <a:cxn ang="0">
                  <a:pos x="5" y="0"/>
                </a:cxn>
              </a:cxnLst>
              <a:rect l="0" t="0" r="0" b="0"/>
              <a:pathLst>
                <a:path w="584" h="288">
                  <a:moveTo>
                    <a:pt x="5" y="0"/>
                  </a:moveTo>
                  <a:lnTo>
                    <a:pt x="106" y="142"/>
                  </a:lnTo>
                  <a:lnTo>
                    <a:pt x="0" y="288"/>
                  </a:lnTo>
                  <a:lnTo>
                    <a:pt x="584" y="146"/>
                  </a:lnTo>
                  <a:lnTo>
                    <a:pt x="5" y="0"/>
                  </a:lnTo>
                  <a:close/>
                </a:path>
              </a:pathLst>
            </a:custGeom>
            <a:grpFill/>
            <a:ln w="9525">
              <a:noFill/>
            </a:ln>
          </p:spPr>
          <p:txBody>
            <a:bodyPr/>
            <a:lstStyle/>
            <a:p>
              <a:endParaRPr lang="zh-CN" altLang="en-US"/>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24442" y="0"/>
            <a:ext cx="9168441" cy="5143500"/>
          </a:xfrm>
          <a:prstGeom prst="rect">
            <a:avLst/>
          </a:prstGeom>
        </p:spPr>
      </p:pic>
      <p:pic>
        <p:nvPicPr>
          <p:cNvPr id="3" name="图片 2"/>
          <p:cNvPicPr>
            <a:picLocks noChangeAspect="1"/>
          </p:cNvPicPr>
          <p:nvPr/>
        </p:nvPicPr>
        <p:blipFill>
          <a:blip r:embed="rId4" cstate="print"/>
          <a:stretch>
            <a:fillRect/>
          </a:stretch>
        </p:blipFill>
        <p:spPr>
          <a:xfrm>
            <a:off x="-8162" y="8781"/>
            <a:ext cx="9135879" cy="5143500"/>
          </a:xfrm>
          <a:prstGeom prst="rect">
            <a:avLst/>
          </a:prstGeom>
        </p:spPr>
      </p:pic>
      <p:pic>
        <p:nvPicPr>
          <p:cNvPr id="4" name="图片 3"/>
          <p:cNvPicPr>
            <a:picLocks noChangeAspect="1"/>
          </p:cNvPicPr>
          <p:nvPr/>
        </p:nvPicPr>
        <p:blipFill rotWithShape="1">
          <a:blip r:embed="rId5" cstate="print">
            <a:extLst>
              <a:ext uri="{28A0092B-C50C-407E-A947-70E740481C1C}">
                <a14:useLocalDpi xmlns="" xmlns:a14="http://schemas.microsoft.com/office/drawing/2010/main" val="0"/>
              </a:ext>
            </a:extLst>
          </a:blip>
          <a:srcRect/>
          <a:stretch>
            <a:fillRect/>
          </a:stretch>
        </p:blipFill>
        <p:spPr>
          <a:xfrm>
            <a:off x="2483769" y="843558"/>
            <a:ext cx="4104456" cy="2088232"/>
          </a:xfrm>
          <a:prstGeom prst="rect">
            <a:avLst/>
          </a:prstGeom>
        </p:spPr>
      </p:pic>
      <p:sp>
        <p:nvSpPr>
          <p:cNvPr id="6" name="TextBox 7"/>
          <p:cNvSpPr>
            <a:spLocks noChangeArrowheads="1"/>
          </p:cNvSpPr>
          <p:nvPr/>
        </p:nvSpPr>
        <p:spPr bwMode="auto">
          <a:xfrm>
            <a:off x="175895" y="2931795"/>
            <a:ext cx="8755380"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effectLst>
                  <a:outerShdw blurRad="38100" dist="25400" dir="5400000" algn="ctr" rotWithShape="0">
                    <a:srgbClr val="6E747A">
                      <a:alpha val="43000"/>
                    </a:srgbClr>
                  </a:outerShdw>
                </a:effectLst>
                <a:latin typeface="字体管家嘉丽丽" panose="00020600040101010101" charset="-122"/>
                <a:ea typeface="字体管家嘉丽丽" panose="00020600040101010101" charset="-122"/>
                <a:cs typeface="字体管家嘉丽丽" panose="00020600040101010101" charset="-122"/>
                <a:sym typeface="+mn-ea"/>
              </a:rPr>
              <a:t>六、图书馆微信/微博/移动图书馆</a:t>
            </a:r>
            <a:endParaRPr lang="zh-CN" altLang="en-US" sz="3700" dirty="0">
              <a:solidFill>
                <a:srgbClr val="080808"/>
              </a:solidFill>
              <a:latin typeface="汉仪黛玉体简" panose="02010604000101010101" pitchFamily="2" charset="-122"/>
              <a:ea typeface="汉仪黛玉体简" panose="02010604000101010101" pitchFamily="2" charset="-122"/>
              <a:sym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0"/>
                            </p:stCondLst>
                            <p:childTnLst>
                              <p:par>
                                <p:cTn id="12" presetID="27" presetClass="emph" presetSubtype="0" fill="remove" grpId="1" nodeType="afterEffect">
                                  <p:stCondLst>
                                    <p:cond delay="0"/>
                                  </p:stCondLst>
                                  <p:iterate type="lt">
                                    <p:tmPct val="10000"/>
                                  </p:iterate>
                                  <p:childTnLst>
                                    <p:animClr clrSpc="rgb" dir="cw">
                                      <p:cBhvr override="childStyle">
                                        <p:cTn id="13" dur="250" autoRev="1" fill="remove"/>
                                        <p:tgtEl>
                                          <p:spTgt spid="6"/>
                                        </p:tgtEl>
                                        <p:attrNameLst>
                                          <p:attrName>style.color</p:attrName>
                                        </p:attrNameLst>
                                      </p:cBhvr>
                                      <p:to>
                                        <a:srgbClr val="FF6600"/>
                                      </p:to>
                                    </p:animClr>
                                    <p:animClr clrSpc="rgb" dir="cw">
                                      <p:cBhvr>
                                        <p:cTn id="14" dur="250" autoRev="1" fill="remove"/>
                                        <p:tgtEl>
                                          <p:spTgt spid="6"/>
                                        </p:tgtEl>
                                        <p:attrNameLst>
                                          <p:attrName>fillcolor</p:attrName>
                                        </p:attrNameLst>
                                      </p:cBhvr>
                                      <p:to>
                                        <a:srgbClr val="FF6600"/>
                                      </p:to>
                                    </p:animClr>
                                    <p:set>
                                      <p:cBhvr>
                                        <p:cTn id="15" dur="250" autoRev="1" fill="remove"/>
                                        <p:tgtEl>
                                          <p:spTgt spid="6"/>
                                        </p:tgtEl>
                                        <p:attrNameLst>
                                          <p:attrName>fill.type</p:attrName>
                                        </p:attrNameLst>
                                      </p:cBhvr>
                                      <p:to>
                                        <p:strVal val="solid"/>
                                      </p:to>
                                    </p:set>
                                    <p:set>
                                      <p:cBhvr>
                                        <p:cTn id="16"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10"/>
          <p:cNvPicPr>
            <a:picLocks noChangeAspect="1"/>
          </p:cNvPicPr>
          <p:nvPr/>
        </p:nvPicPr>
        <p:blipFill>
          <a:blip r:embed="rId2" cstate="print"/>
          <a:srcRect b="13629"/>
          <a:stretch>
            <a:fillRect/>
          </a:stretch>
        </p:blipFill>
        <p:spPr>
          <a:xfrm>
            <a:off x="3775710" y="2019300"/>
            <a:ext cx="1937385" cy="1919605"/>
          </a:xfrm>
          <a:prstGeom prst="rect">
            <a:avLst/>
          </a:prstGeom>
          <a:noFill/>
          <a:ln w="9525">
            <a:noFill/>
          </a:ln>
        </p:spPr>
      </p:pic>
      <p:sp>
        <p:nvSpPr>
          <p:cNvPr id="7170" name="Oval 2"/>
          <p:cNvSpPr/>
          <p:nvPr/>
        </p:nvSpPr>
        <p:spPr>
          <a:xfrm>
            <a:off x="4175760" y="476250"/>
            <a:ext cx="1136650" cy="1136650"/>
          </a:xfrm>
          <a:prstGeom prst="ellipse">
            <a:avLst/>
          </a:prstGeom>
          <a:solidFill>
            <a:srgbClr val="272E36"/>
          </a:solidFill>
          <a:ln w="9525">
            <a:noFill/>
          </a:ln>
        </p:spPr>
        <p:txBody>
          <a:bodyPr lIns="90000" tIns="64404" rIns="90000" bIns="45000" anchor="ctr"/>
          <a:lstStyle/>
          <a:p>
            <a:pPr algn="ctr" defTabSz="0" hangingPunct="0">
              <a:tabLst>
                <a:tab pos="723900" algn="l"/>
              </a:tabLst>
            </a:pPr>
            <a:endParaRPr lang="en-US" altLang="zh-CN" sz="2200" b="1" dirty="0">
              <a:solidFill>
                <a:srgbClr val="FFFFFF"/>
              </a:solidFill>
              <a:latin typeface="Arial" panose="020B0604020202020204" pitchFamily="34" charset="0"/>
            </a:endParaRPr>
          </a:p>
        </p:txBody>
      </p:sp>
      <p:sp>
        <p:nvSpPr>
          <p:cNvPr id="7171" name="Oval 3"/>
          <p:cNvSpPr/>
          <p:nvPr/>
        </p:nvSpPr>
        <p:spPr>
          <a:xfrm>
            <a:off x="5890260" y="3276600"/>
            <a:ext cx="1136650" cy="1136650"/>
          </a:xfrm>
          <a:prstGeom prst="ellipse">
            <a:avLst/>
          </a:prstGeom>
          <a:solidFill>
            <a:srgbClr val="8EC71F"/>
          </a:solidFill>
          <a:ln w="9525">
            <a:noFill/>
          </a:ln>
        </p:spPr>
        <p:txBody>
          <a:bodyPr lIns="90000" tIns="64404" rIns="90000" bIns="45000" anchor="ctr"/>
          <a:lstStyle/>
          <a:p>
            <a:pPr algn="ctr" defTabSz="0" hangingPunct="0">
              <a:tabLst>
                <a:tab pos="723900" algn="l"/>
              </a:tabLst>
            </a:pPr>
            <a:endParaRPr lang="en-US" altLang="zh-CN" sz="2200" b="1" dirty="0">
              <a:solidFill>
                <a:srgbClr val="FFFFFF"/>
              </a:solidFill>
              <a:latin typeface="Arial" panose="020B0604020202020204" pitchFamily="34" charset="0"/>
            </a:endParaRPr>
          </a:p>
        </p:txBody>
      </p:sp>
      <p:sp>
        <p:nvSpPr>
          <p:cNvPr id="7172" name="Oval 4"/>
          <p:cNvSpPr/>
          <p:nvPr/>
        </p:nvSpPr>
        <p:spPr>
          <a:xfrm>
            <a:off x="2354898" y="3276600"/>
            <a:ext cx="1136650" cy="1136650"/>
          </a:xfrm>
          <a:prstGeom prst="ellipse">
            <a:avLst/>
          </a:prstGeom>
          <a:solidFill>
            <a:srgbClr val="8EC71F"/>
          </a:solidFill>
          <a:ln w="9525">
            <a:noFill/>
          </a:ln>
        </p:spPr>
        <p:txBody>
          <a:bodyPr lIns="90000" tIns="64404" rIns="90000" bIns="45000" anchor="ctr"/>
          <a:lstStyle/>
          <a:p>
            <a:pPr algn="ctr" defTabSz="0" hangingPunct="0">
              <a:tabLst>
                <a:tab pos="723900" algn="l"/>
              </a:tabLst>
            </a:pPr>
            <a:endParaRPr lang="en-US" altLang="zh-CN" sz="2200" b="1" dirty="0">
              <a:solidFill>
                <a:srgbClr val="FFFFFF"/>
              </a:solidFill>
              <a:latin typeface="Arial" panose="020B0604020202020204" pitchFamily="34" charset="0"/>
            </a:endParaRPr>
          </a:p>
        </p:txBody>
      </p:sp>
      <p:cxnSp>
        <p:nvCxnSpPr>
          <p:cNvPr id="7173" name="AutoShape 5"/>
          <p:cNvCxnSpPr>
            <a:stCxn id="7172" idx="0"/>
            <a:endCxn id="7170" idx="3"/>
          </p:cNvCxnSpPr>
          <p:nvPr/>
        </p:nvCxnSpPr>
        <p:spPr>
          <a:xfrm flipV="1">
            <a:off x="2923223" y="1374458"/>
            <a:ext cx="1418590" cy="1830070"/>
          </a:xfrm>
          <a:prstGeom prst="straightConnector1">
            <a:avLst/>
          </a:prstGeom>
          <a:ln w="9525" cap="flat" cmpd="sng">
            <a:solidFill>
              <a:srgbClr val="000000"/>
            </a:solidFill>
            <a:prstDash val="solid"/>
            <a:round/>
            <a:headEnd type="none" w="med" len="med"/>
            <a:tailEnd type="triangle" w="med" len="med"/>
          </a:ln>
        </p:spPr>
      </p:cxnSp>
      <p:cxnSp>
        <p:nvCxnSpPr>
          <p:cNvPr id="7174" name="AutoShape 6"/>
          <p:cNvCxnSpPr>
            <a:stCxn id="7170" idx="5"/>
            <a:endCxn id="7171" idx="0"/>
          </p:cNvCxnSpPr>
          <p:nvPr/>
        </p:nvCxnSpPr>
        <p:spPr>
          <a:xfrm>
            <a:off x="5146040" y="1374775"/>
            <a:ext cx="1312545" cy="1830070"/>
          </a:xfrm>
          <a:prstGeom prst="straightConnector1">
            <a:avLst/>
          </a:prstGeom>
          <a:ln w="9525" cap="flat" cmpd="sng">
            <a:solidFill>
              <a:srgbClr val="000000"/>
            </a:solidFill>
            <a:prstDash val="solid"/>
            <a:round/>
            <a:headEnd type="none" w="med" len="med"/>
            <a:tailEnd type="triangle" w="med" len="med"/>
          </a:ln>
        </p:spPr>
      </p:cxnSp>
      <p:cxnSp>
        <p:nvCxnSpPr>
          <p:cNvPr id="7175" name="AutoShape 7"/>
          <p:cNvCxnSpPr/>
          <p:nvPr/>
        </p:nvCxnSpPr>
        <p:spPr>
          <a:xfrm flipH="1">
            <a:off x="3477260" y="3957638"/>
            <a:ext cx="2425700" cy="1587"/>
          </a:xfrm>
          <a:prstGeom prst="straightConnector1">
            <a:avLst/>
          </a:prstGeom>
          <a:ln w="9525" cap="flat" cmpd="sng">
            <a:solidFill>
              <a:srgbClr val="000000"/>
            </a:solidFill>
            <a:prstDash val="solid"/>
            <a:round/>
            <a:headEnd type="none" w="med" len="med"/>
            <a:tailEnd type="triangle" w="med" len="med"/>
          </a:ln>
        </p:spPr>
      </p:cxnSp>
      <p:sp>
        <p:nvSpPr>
          <p:cNvPr id="7176" name="AutoShape 8"/>
          <p:cNvSpPr/>
          <p:nvPr/>
        </p:nvSpPr>
        <p:spPr>
          <a:xfrm>
            <a:off x="316865" y="590550"/>
            <a:ext cx="3602990" cy="1765176"/>
          </a:xfrm>
          <a:prstGeom prst="roundRect">
            <a:avLst>
              <a:gd name="adj" fmla="val 11741"/>
            </a:avLst>
          </a:prstGeom>
          <a:solidFill>
            <a:srgbClr val="496B98">
              <a:alpha val="50000"/>
            </a:srgbClr>
          </a:solidFill>
          <a:ln w="9525">
            <a:noFill/>
          </a:ln>
        </p:spPr>
        <p:txBody>
          <a:bodyPr lIns="90000" tIns="45000" rIns="90000" bIns="45000" anchor="ctr"/>
          <a:lstStyle/>
          <a:p>
            <a:pPr algn="l" defTabSz="0" hangingPunct="0">
              <a:tabLst>
                <a:tab pos="723900" algn="l"/>
                <a:tab pos="1447800" algn="l"/>
              </a:tabLst>
            </a:pPr>
            <a:r>
              <a:rPr sz="2000" b="1" dirty="0">
                <a:solidFill>
                  <a:schemeClr val="accent2"/>
                </a:solidFill>
                <a:latin typeface="微软雅黑" panose="020B0503020204020204" pitchFamily="34" charset="-122"/>
                <a:ea typeface="微软雅黑" panose="020B0503020204020204" pitchFamily="34" charset="-122"/>
              </a:rPr>
              <a:t>获取图书馆最新信息，借书到期自动提醒</a:t>
            </a:r>
          </a:p>
          <a:p>
            <a:pPr algn="l" defTabSz="0" hangingPunct="0">
              <a:tabLst>
                <a:tab pos="723900" algn="l"/>
                <a:tab pos="1447800" algn="l"/>
              </a:tabLst>
            </a:pPr>
            <a:r>
              <a:rPr sz="2000" b="1" dirty="0" err="1">
                <a:solidFill>
                  <a:schemeClr val="accent2"/>
                </a:solidFill>
                <a:latin typeface="微软雅黑" panose="020B0503020204020204" pitchFamily="34" charset="-122"/>
                <a:ea typeface="微软雅黑" panose="020B0503020204020204" pitchFamily="34" charset="-122"/>
              </a:rPr>
              <a:t>微服务大厅：书目检索、借阅查询、续借、挂失</a:t>
            </a:r>
            <a:r>
              <a:rPr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查询缴纳逾期费、</a:t>
            </a:r>
            <a:r>
              <a:rPr sz="2000" b="1" dirty="0" err="1" smtClean="0">
                <a:solidFill>
                  <a:schemeClr val="accent2"/>
                </a:solidFill>
                <a:latin typeface="微软雅黑" panose="020B0503020204020204" pitchFamily="34" charset="-122"/>
                <a:ea typeface="微软雅黑" panose="020B0503020204020204" pitchFamily="34" charset="-122"/>
              </a:rPr>
              <a:t>转借</a:t>
            </a:r>
            <a:r>
              <a:rPr sz="2000" b="1" dirty="0" err="1">
                <a:solidFill>
                  <a:schemeClr val="accent2"/>
                </a:solidFill>
                <a:latin typeface="微软雅黑" panose="020B0503020204020204" pitchFamily="34" charset="-122"/>
                <a:ea typeface="微软雅黑" panose="020B0503020204020204" pitchFamily="34" charset="-122"/>
              </a:rPr>
              <a:t>、</a:t>
            </a:r>
            <a:r>
              <a:rPr sz="2000" b="1" dirty="0" err="1" smtClean="0">
                <a:solidFill>
                  <a:schemeClr val="accent2"/>
                </a:solidFill>
                <a:latin typeface="微软雅黑" panose="020B0503020204020204" pitchFamily="34" charset="-122"/>
                <a:ea typeface="微软雅黑" panose="020B0503020204020204" pitchFamily="34" charset="-122"/>
              </a:rPr>
              <a:t>图书荐购</a:t>
            </a:r>
            <a:r>
              <a:rPr lang="zh-CN" altLang="en-US" sz="2000" b="1" dirty="0" smtClean="0">
                <a:solidFill>
                  <a:schemeClr val="accent2"/>
                </a:solidFill>
                <a:latin typeface="微软雅黑" panose="020B0503020204020204" pitchFamily="34" charset="-122"/>
                <a:ea typeface="微软雅黑" panose="020B0503020204020204" pitchFamily="34" charset="-122"/>
              </a:rPr>
              <a:t>、新书通报、取回密码</a:t>
            </a:r>
            <a:endParaRPr sz="2000" b="1" dirty="0">
              <a:solidFill>
                <a:schemeClr val="accent2"/>
              </a:solidFill>
              <a:latin typeface="微软雅黑" panose="020B0503020204020204" pitchFamily="34" charset="-122"/>
              <a:ea typeface="微软雅黑" panose="020B0503020204020204" pitchFamily="34" charset="-122"/>
            </a:endParaRPr>
          </a:p>
        </p:txBody>
      </p:sp>
      <p:sp>
        <p:nvSpPr>
          <p:cNvPr id="7177" name="Freeform 9"/>
          <p:cNvSpPr/>
          <p:nvPr/>
        </p:nvSpPr>
        <p:spPr>
          <a:xfrm>
            <a:off x="1981835" y="549275"/>
            <a:ext cx="2581275" cy="155575"/>
          </a:xfrm>
          <a:custGeom>
            <a:avLst/>
            <a:gdLst/>
            <a:ahLst/>
            <a:cxnLst>
              <a:cxn ang="0">
                <a:pos x="929286005" y="55640288"/>
              </a:cxn>
              <a:cxn ang="0">
                <a:pos x="858500596" y="0"/>
              </a:cxn>
              <a:cxn ang="0">
                <a:pos x="0" y="0"/>
              </a:cxn>
            </a:cxnLst>
            <a:rect l="0" t="0" r="0" b="0"/>
            <a:pathLst>
              <a:path w="7169" h="434">
                <a:moveTo>
                  <a:pt x="7168" y="433"/>
                </a:moveTo>
                <a:lnTo>
                  <a:pt x="6622" y="0"/>
                </a:lnTo>
                <a:lnTo>
                  <a:pt x="0" y="0"/>
                </a:lnTo>
              </a:path>
            </a:pathLst>
          </a:custGeom>
          <a:noFill/>
          <a:ln w="9525" cap="flat" cmpd="sng">
            <a:solidFill>
              <a:srgbClr val="000000"/>
            </a:solidFill>
            <a:prstDash val="solid"/>
            <a:round/>
            <a:headEnd type="none" w="med" len="med"/>
            <a:tailEnd type="none" w="med" len="med"/>
          </a:ln>
        </p:spPr>
        <p:txBody>
          <a:bodyPr/>
          <a:lstStyle/>
          <a:p>
            <a:endParaRPr lang="zh-CN" altLang="en-US"/>
          </a:p>
        </p:txBody>
      </p:sp>
      <p:sp>
        <p:nvSpPr>
          <p:cNvPr id="7178" name="AutoShape 10"/>
          <p:cNvSpPr/>
          <p:nvPr/>
        </p:nvSpPr>
        <p:spPr>
          <a:xfrm>
            <a:off x="6685915" y="1715770"/>
            <a:ext cx="2369820" cy="1480185"/>
          </a:xfrm>
          <a:prstGeom prst="roundRect">
            <a:avLst>
              <a:gd name="adj" fmla="val 11741"/>
            </a:avLst>
          </a:prstGeom>
          <a:solidFill>
            <a:srgbClr val="496B98">
              <a:alpha val="50000"/>
            </a:srgbClr>
          </a:solidFill>
          <a:ln w="9525">
            <a:noFill/>
          </a:ln>
        </p:spPr>
        <p:txBody>
          <a:bodyPr lIns="90000" tIns="45000" rIns="90000" bIns="45000" anchor="ctr"/>
          <a:lstStyle/>
          <a:p>
            <a:pPr algn="l" defTabSz="0" hangingPunct="0">
              <a:tabLst>
                <a:tab pos="723900" algn="l"/>
                <a:tab pos="1447800" algn="l"/>
              </a:tabLst>
            </a:pPr>
            <a:r>
              <a:rPr lang="en-US" altLang="zh-CN" sz="2000" b="1" dirty="0">
                <a:solidFill>
                  <a:srgbClr val="FFFFFF"/>
                </a:solidFill>
                <a:latin typeface="微软雅黑" panose="020B0503020204020204" pitchFamily="34" charset="-122"/>
                <a:ea typeface="微软雅黑" panose="020B0503020204020204" pitchFamily="34" charset="-122"/>
              </a:rPr>
              <a:t>常用服务：开馆时间、馆藏分布、图书馆指南、座位预约、扫码荐书</a:t>
            </a:r>
          </a:p>
        </p:txBody>
      </p:sp>
      <p:sp>
        <p:nvSpPr>
          <p:cNvPr id="7179" name="AutoShape 11"/>
          <p:cNvSpPr/>
          <p:nvPr/>
        </p:nvSpPr>
        <p:spPr>
          <a:xfrm>
            <a:off x="251520" y="2502535"/>
            <a:ext cx="2160239" cy="1475740"/>
          </a:xfrm>
          <a:prstGeom prst="roundRect">
            <a:avLst>
              <a:gd name="adj" fmla="val 11741"/>
            </a:avLst>
          </a:prstGeom>
          <a:solidFill>
            <a:srgbClr val="496B98">
              <a:alpha val="50000"/>
            </a:srgbClr>
          </a:solidFill>
          <a:ln w="9525">
            <a:noFill/>
          </a:ln>
        </p:spPr>
        <p:txBody>
          <a:bodyPr lIns="90000" tIns="45000" rIns="90000" bIns="45000" anchor="ctr"/>
          <a:lstStyle/>
          <a:p>
            <a:pPr algn="l" defTabSz="0" hangingPunct="0">
              <a:tabLst>
                <a:tab pos="723900" algn="l"/>
                <a:tab pos="1447800" algn="l"/>
              </a:tabLst>
            </a:pPr>
            <a:r>
              <a:rPr lang="en-US" altLang="zh-CN" sz="2000" b="1" dirty="0">
                <a:solidFill>
                  <a:srgbClr val="FFFFFF"/>
                </a:solidFill>
                <a:latin typeface="微软雅黑" panose="020B0503020204020204" pitchFamily="34" charset="-122"/>
                <a:ea typeface="微软雅黑" panose="020B0503020204020204" pitchFamily="34" charset="-122"/>
              </a:rPr>
              <a:t>云阅读：集成多种移动资源</a:t>
            </a:r>
          </a:p>
          <a:p>
            <a:pPr algn="l" defTabSz="0" hangingPunct="0">
              <a:tabLst>
                <a:tab pos="723900" algn="l"/>
                <a:tab pos="1447800" algn="l"/>
              </a:tabLst>
            </a:pPr>
            <a:r>
              <a:rPr lang="en-US" altLang="zh-CN" sz="2000" b="1" dirty="0">
                <a:solidFill>
                  <a:srgbClr val="FFFFFF"/>
                </a:solidFill>
                <a:latin typeface="微软雅黑" panose="020B0503020204020204" pitchFamily="34" charset="-122"/>
                <a:ea typeface="微软雅黑" panose="020B0503020204020204" pitchFamily="34" charset="-122"/>
              </a:rPr>
              <a:t>随时咨询、建议、投诉</a:t>
            </a:r>
          </a:p>
        </p:txBody>
      </p:sp>
      <p:sp>
        <p:nvSpPr>
          <p:cNvPr id="7180" name="Line 12"/>
          <p:cNvSpPr/>
          <p:nvPr/>
        </p:nvSpPr>
        <p:spPr>
          <a:xfrm>
            <a:off x="32385" y="4024313"/>
            <a:ext cx="2340017" cy="1587"/>
          </a:xfrm>
          <a:prstGeom prst="line">
            <a:avLst/>
          </a:prstGeom>
          <a:ln w="9525" cap="flat" cmpd="sng">
            <a:solidFill>
              <a:srgbClr val="000000"/>
            </a:solidFill>
            <a:prstDash val="solid"/>
            <a:round/>
            <a:headEnd type="none" w="med" len="med"/>
            <a:tailEnd type="none" w="med" len="med"/>
          </a:ln>
        </p:spPr>
        <p:txBody>
          <a:bodyPr anchor="t"/>
          <a:lstStyle/>
          <a:p>
            <a:pPr hangingPunct="0"/>
            <a:endParaRPr lang="zh-CN" altLang="en-US">
              <a:latin typeface="Arial" panose="020B0604020202020204" pitchFamily="34" charset="0"/>
            </a:endParaRPr>
          </a:p>
        </p:txBody>
      </p:sp>
      <p:sp>
        <p:nvSpPr>
          <p:cNvPr id="7181" name="Freeform 13"/>
          <p:cNvSpPr/>
          <p:nvPr/>
        </p:nvSpPr>
        <p:spPr>
          <a:xfrm>
            <a:off x="6603048" y="3252788"/>
            <a:ext cx="2376018" cy="36000"/>
          </a:xfrm>
          <a:custGeom>
            <a:avLst/>
            <a:gdLst/>
            <a:ahLst/>
            <a:cxnLst>
              <a:cxn ang="0">
                <a:pos x="0" y="85525363"/>
              </a:cxn>
              <a:cxn ang="0">
                <a:pos x="85647494" y="0"/>
              </a:cxn>
              <a:cxn ang="0">
                <a:pos x="897030024" y="0"/>
              </a:cxn>
            </a:cxnLst>
            <a:rect l="0" t="0" r="0" b="0"/>
            <a:pathLst>
              <a:path w="6924" h="662">
                <a:moveTo>
                  <a:pt x="0" y="661"/>
                </a:moveTo>
                <a:lnTo>
                  <a:pt x="661" y="0"/>
                </a:lnTo>
                <a:lnTo>
                  <a:pt x="6923" y="0"/>
                </a:lnTo>
              </a:path>
            </a:pathLst>
          </a:custGeom>
          <a:noFill/>
          <a:ln w="9525" cap="flat" cmpd="sng">
            <a:solidFill>
              <a:srgbClr val="000000"/>
            </a:solidFill>
            <a:prstDash val="solid"/>
            <a:round/>
            <a:headEnd type="none" w="med" len="med"/>
            <a:tailEnd type="none" w="med" len="med"/>
          </a:ln>
        </p:spPr>
        <p:txBody>
          <a:bodyPr/>
          <a:lstStyle/>
          <a:p>
            <a:endParaRPr lang="zh-CN" altLang="en-US"/>
          </a:p>
        </p:txBody>
      </p:sp>
      <p:pic>
        <p:nvPicPr>
          <p:cNvPr id="7" name="图片 6" descr="12099365_112411676125_2"/>
          <p:cNvPicPr>
            <a:picLocks noChangeAspect="1"/>
          </p:cNvPicPr>
          <p:nvPr/>
        </p:nvPicPr>
        <p:blipFill>
          <a:blip r:embed="rId3" cstate="print"/>
          <a:stretch>
            <a:fillRect/>
          </a:stretch>
        </p:blipFill>
        <p:spPr>
          <a:xfrm>
            <a:off x="4070985" y="404495"/>
            <a:ext cx="1311275" cy="1311275"/>
          </a:xfrm>
          <a:prstGeom prst="rect">
            <a:avLst/>
          </a:prstGeom>
        </p:spPr>
      </p:pic>
      <p:sp>
        <p:nvSpPr>
          <p:cNvPr id="2" name="文本框 1"/>
          <p:cNvSpPr txBox="1"/>
          <p:nvPr/>
        </p:nvSpPr>
        <p:spPr>
          <a:xfrm>
            <a:off x="2417445" y="3491230"/>
            <a:ext cx="1174115" cy="706755"/>
          </a:xfrm>
          <a:prstGeom prst="rect">
            <a:avLst/>
          </a:prstGeom>
          <a:noFill/>
        </p:spPr>
        <p:txBody>
          <a:bodyPr wrap="none" rtlCol="0" anchor="t">
            <a:spAutoFit/>
          </a:bodyPr>
          <a:lstStyle/>
          <a:p>
            <a:r>
              <a:rPr lang="en-US" altLang="zh-CN" sz="2000" b="1" dirty="0">
                <a:solidFill>
                  <a:schemeClr val="accent2"/>
                </a:solidFill>
                <a:latin typeface="微软雅黑" panose="020B0503020204020204" pitchFamily="34" charset="-122"/>
                <a:ea typeface="微软雅黑" panose="020B0503020204020204" pitchFamily="34" charset="-122"/>
                <a:sym typeface="+mn-ea"/>
              </a:rPr>
              <a:t>1.</a:t>
            </a:r>
            <a:r>
              <a:rPr lang="zh-CN" altLang="en-US" sz="2000" b="1" dirty="0">
                <a:solidFill>
                  <a:schemeClr val="accent2"/>
                </a:solidFill>
                <a:latin typeface="微软雅黑" panose="020B0503020204020204" pitchFamily="34" charset="-122"/>
                <a:ea typeface="微软雅黑" panose="020B0503020204020204" pitchFamily="34" charset="-122"/>
                <a:sym typeface="+mn-ea"/>
              </a:rPr>
              <a:t>图书馆</a:t>
            </a:r>
          </a:p>
          <a:p>
            <a:r>
              <a:rPr lang="zh-CN" altLang="en-US" sz="2000" b="1" dirty="0">
                <a:solidFill>
                  <a:schemeClr val="accent2"/>
                </a:solidFill>
                <a:latin typeface="微软雅黑" panose="020B0503020204020204" pitchFamily="34" charset="-122"/>
                <a:ea typeface="微软雅黑" panose="020B0503020204020204" pitchFamily="34" charset="-122"/>
                <a:sym typeface="+mn-ea"/>
              </a:rPr>
              <a:t> 微 信</a:t>
            </a:r>
          </a:p>
        </p:txBody>
      </p:sp>
      <p:sp>
        <p:nvSpPr>
          <p:cNvPr id="4" name="文本框 3"/>
          <p:cNvSpPr txBox="1"/>
          <p:nvPr/>
        </p:nvSpPr>
        <p:spPr>
          <a:xfrm>
            <a:off x="5928360" y="3355340"/>
            <a:ext cx="1097280" cy="922020"/>
          </a:xfrm>
          <a:prstGeom prst="rect">
            <a:avLst/>
          </a:prstGeom>
          <a:noFill/>
        </p:spPr>
        <p:txBody>
          <a:bodyPr wrap="none" rtlCol="0">
            <a:spAutoFit/>
          </a:bodyPr>
          <a:lstStyle/>
          <a:p>
            <a:pPr algn="l"/>
            <a:r>
              <a:rPr lang="en-US" altLang="zh-CN" dirty="0">
                <a:solidFill>
                  <a:schemeClr val="accent2"/>
                </a:solidFill>
                <a:latin typeface="微软雅黑" panose="020B0503020204020204" pitchFamily="34" charset="-122"/>
                <a:ea typeface="微软雅黑" panose="020B0503020204020204" pitchFamily="34" charset="-122"/>
                <a:sym typeface="+mn-ea"/>
              </a:rPr>
              <a:t>  </a:t>
            </a:r>
            <a:r>
              <a:rPr lang="en-US" altLang="zh-CN" b="1" dirty="0">
                <a:solidFill>
                  <a:schemeClr val="accent2"/>
                </a:solidFill>
                <a:latin typeface="微软雅黑" panose="020B0503020204020204" pitchFamily="34" charset="-122"/>
                <a:ea typeface="微软雅黑" panose="020B0503020204020204" pitchFamily="34" charset="-122"/>
                <a:sym typeface="+mn-ea"/>
              </a:rPr>
              <a:t> </a:t>
            </a:r>
            <a:r>
              <a:rPr lang="zh-CN" altLang="en-US" b="1" dirty="0">
                <a:solidFill>
                  <a:schemeClr val="accent2"/>
                </a:solidFill>
                <a:latin typeface="微软雅黑" panose="020B0503020204020204" pitchFamily="34" charset="-122"/>
                <a:ea typeface="微软雅黑" panose="020B0503020204020204" pitchFamily="34" charset="-122"/>
                <a:sym typeface="+mn-ea"/>
              </a:rPr>
              <a:t>关 注</a:t>
            </a:r>
          </a:p>
          <a:p>
            <a:pPr algn="l"/>
            <a:r>
              <a:rPr lang="zh-CN" altLang="en-US" b="1" dirty="0">
                <a:solidFill>
                  <a:schemeClr val="accent2"/>
                </a:solidFill>
                <a:latin typeface="微软雅黑" panose="020B0503020204020204" pitchFamily="34" charset="-122"/>
                <a:ea typeface="微软雅黑" panose="020B0503020204020204" pitchFamily="34" charset="-122"/>
                <a:sym typeface="+mn-ea"/>
              </a:rPr>
              <a:t>海南大学</a:t>
            </a:r>
          </a:p>
          <a:p>
            <a:pPr algn="l"/>
            <a:r>
              <a:rPr lang="zh-CN" altLang="en-US" b="1" dirty="0">
                <a:solidFill>
                  <a:schemeClr val="accent2"/>
                </a:solidFill>
                <a:latin typeface="微软雅黑" panose="020B0503020204020204" pitchFamily="34" charset="-122"/>
                <a:ea typeface="微软雅黑" panose="020B0503020204020204" pitchFamily="34" charset="-122"/>
                <a:sym typeface="+mn-ea"/>
              </a:rPr>
              <a:t>  图书馆</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143000" y="750094"/>
            <a:ext cx="2568179" cy="361354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4995" name="Picture 3"/>
          <p:cNvPicPr>
            <a:picLocks noChangeAspect="1" noChangeArrowheads="1"/>
          </p:cNvPicPr>
          <p:nvPr/>
        </p:nvPicPr>
        <p:blipFill>
          <a:blip r:embed="rId3" cstate="print"/>
          <a:srcRect/>
          <a:stretch>
            <a:fillRect/>
          </a:stretch>
        </p:blipFill>
        <p:spPr bwMode="auto">
          <a:xfrm>
            <a:off x="2482454" y="1607344"/>
            <a:ext cx="3200400" cy="31861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4996" name="Picture 4"/>
          <p:cNvPicPr>
            <a:picLocks noChangeAspect="1" noChangeArrowheads="1"/>
          </p:cNvPicPr>
          <p:nvPr/>
        </p:nvPicPr>
        <p:blipFill>
          <a:blip r:embed="rId4" cstate="print"/>
          <a:srcRect/>
          <a:stretch>
            <a:fillRect/>
          </a:stretch>
        </p:blipFill>
        <p:spPr bwMode="auto">
          <a:xfrm>
            <a:off x="5268516" y="1071563"/>
            <a:ext cx="2893219" cy="4286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7109" name="TextBox 4"/>
          <p:cNvSpPr txBox="1"/>
          <p:nvPr/>
        </p:nvSpPr>
        <p:spPr>
          <a:xfrm>
            <a:off x="2214563" y="0"/>
            <a:ext cx="4018360" cy="460375"/>
          </a:xfrm>
          <a:prstGeom prst="rect">
            <a:avLst/>
          </a:prstGeom>
          <a:noFill/>
          <a:ln w="9525">
            <a:noFill/>
          </a:ln>
        </p:spPr>
        <p:txBody>
          <a:bodyPr>
            <a:spAutoFit/>
          </a:bodyPr>
          <a:lstStyle/>
          <a:p>
            <a:r>
              <a:rPr lang="zh-CN" altLang="en-US" sz="2400" dirty="0">
                <a:solidFill>
                  <a:srgbClr val="FF0000"/>
                </a:solidFill>
                <a:latin typeface="方正舒体" panose="02010601030101010101" pitchFamily="2" charset="-122"/>
              </a:rPr>
              <a:t>关注海南大学图书馆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amond(in)">
                                      <p:cBhvr>
                                        <p:cTn id="7" dur="500"/>
                                        <p:tgtEl>
                                          <p:spTgt spid="849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4995"/>
                                        </p:tgtEl>
                                        <p:attrNameLst>
                                          <p:attrName>style.visibility</p:attrName>
                                        </p:attrNameLst>
                                      </p:cBhvr>
                                      <p:to>
                                        <p:strVal val="visible"/>
                                      </p:to>
                                    </p:set>
                                    <p:animEffect transition="in" filter="box(in)">
                                      <p:cBhvr>
                                        <p:cTn id="12" dur="500"/>
                                        <p:tgtEl>
                                          <p:spTgt spid="8499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4996"/>
                                        </p:tgtEl>
                                        <p:attrNameLst>
                                          <p:attrName>style.visibility</p:attrName>
                                        </p:attrNameLst>
                                      </p:cBhvr>
                                      <p:to>
                                        <p:strVal val="visible"/>
                                      </p:to>
                                    </p:set>
                                    <p:animEffect transition="in" filter="checkerboard(across)">
                                      <p:cBhvr>
                                        <p:cTn id="1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59632" y="0"/>
            <a:ext cx="3209925" cy="5093363"/>
          </a:xfrm>
          <a:prstGeom prst="rect">
            <a:avLst/>
          </a:prstGeom>
          <a:noFill/>
          <a:ln w="9525">
            <a:noFill/>
            <a:miter lim="800000"/>
            <a:headEnd/>
            <a:tailEnd/>
          </a:ln>
        </p:spPr>
      </p:pic>
      <p:sp>
        <p:nvSpPr>
          <p:cNvPr id="13" name="矩形 4"/>
          <p:cNvSpPr/>
          <p:nvPr/>
        </p:nvSpPr>
        <p:spPr>
          <a:xfrm>
            <a:off x="1357313" y="4191000"/>
            <a:ext cx="2881313" cy="53101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5" name="椭圆形标注 14"/>
          <p:cNvSpPr/>
          <p:nvPr/>
        </p:nvSpPr>
        <p:spPr>
          <a:xfrm>
            <a:off x="1409700" y="2909888"/>
            <a:ext cx="1125141" cy="857250"/>
          </a:xfrm>
          <a:prstGeom prst="wedgeEllipseCallout">
            <a:avLst>
              <a:gd name="adj1" fmla="val -33434"/>
              <a:gd name="adj2" fmla="val 95518"/>
            </a:avLst>
          </a:prstGeom>
          <a:solidFill>
            <a:srgbClr val="8EC71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100" b="1" i="0" u="none" strike="noStrike" kern="1200" cap="none" spc="0" normalizeH="0" baseline="0" noProof="0" dirty="0">
                <a:ln>
                  <a:noFill/>
                </a:ln>
                <a:solidFill>
                  <a:srgbClr val="FF0000"/>
                </a:solidFill>
                <a:effectLst/>
                <a:uLnTx/>
                <a:uFillTx/>
                <a:latin typeface="+mn-lt"/>
                <a:ea typeface="+mn-ea"/>
                <a:cs typeface="+mn-cs"/>
              </a:rPr>
              <a:t>还书提醒</a:t>
            </a:r>
          </a:p>
        </p:txBody>
      </p:sp>
      <p:sp>
        <p:nvSpPr>
          <p:cNvPr id="16" name="矩形 4"/>
          <p:cNvSpPr/>
          <p:nvPr/>
        </p:nvSpPr>
        <p:spPr>
          <a:xfrm>
            <a:off x="1624013" y="4793456"/>
            <a:ext cx="842963" cy="350044"/>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21" name="矩形 20"/>
          <p:cNvSpPr/>
          <p:nvPr/>
        </p:nvSpPr>
        <p:spPr>
          <a:xfrm>
            <a:off x="5220072" y="1059582"/>
            <a:ext cx="3350419" cy="4004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1" i="0" u="none" strike="noStrike" kern="1200" cap="none" spc="0" normalizeH="0" baseline="0" noProof="0">
              <a:ln>
                <a:noFill/>
              </a:ln>
              <a:solidFill>
                <a:schemeClr val="lt1"/>
              </a:solidFill>
              <a:effectLst/>
              <a:uLnTx/>
              <a:uFillTx/>
              <a:latin typeface="+mn-lt"/>
              <a:ea typeface="+mn-ea"/>
              <a:cs typeface="+mn-cs"/>
            </a:endParaRPr>
          </a:p>
        </p:txBody>
      </p:sp>
      <p:sp>
        <p:nvSpPr>
          <p:cNvPr id="22" name="Line 11"/>
          <p:cNvSpPr/>
          <p:nvPr/>
        </p:nvSpPr>
        <p:spPr>
          <a:xfrm flipV="1">
            <a:off x="2483768" y="3075806"/>
            <a:ext cx="2736304" cy="1728192"/>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pic>
        <p:nvPicPr>
          <p:cNvPr id="1026" name="Picture 2"/>
          <p:cNvPicPr>
            <a:picLocks noChangeAspect="1" noChangeArrowheads="1"/>
          </p:cNvPicPr>
          <p:nvPr/>
        </p:nvPicPr>
        <p:blipFill>
          <a:blip r:embed="rId3" cstate="print"/>
          <a:srcRect/>
          <a:stretch>
            <a:fillRect/>
          </a:stretch>
        </p:blipFill>
        <p:spPr bwMode="auto">
          <a:xfrm>
            <a:off x="5292080" y="123477"/>
            <a:ext cx="3312368" cy="4968553"/>
          </a:xfrm>
          <a:prstGeom prst="rect">
            <a:avLst/>
          </a:prstGeom>
          <a:noFill/>
          <a:ln w="9525">
            <a:noFill/>
            <a:miter lim="800000"/>
            <a:headEnd/>
            <a:tailEnd/>
          </a:ln>
        </p:spPr>
      </p:pic>
      <p:sp>
        <p:nvSpPr>
          <p:cNvPr id="14" name="圆角矩形标注 13"/>
          <p:cNvSpPr/>
          <p:nvPr/>
        </p:nvSpPr>
        <p:spPr bwMode="auto">
          <a:xfrm>
            <a:off x="5364088" y="2067694"/>
            <a:ext cx="1584176" cy="700658"/>
          </a:xfrm>
          <a:prstGeom prst="wedgeRoundRectCallout">
            <a:avLst>
              <a:gd name="adj1" fmla="val -19136"/>
              <a:gd name="adj2" fmla="val 136091"/>
              <a:gd name="adj3" fmla="val 16667"/>
            </a:avLst>
          </a:prstGeom>
          <a:solidFill>
            <a:srgbClr val="8EC71F"/>
          </a:solidFill>
          <a:ln w="9525" cap="flat" cmpd="sng" algn="ctr">
            <a:solidFill>
              <a:schemeClr val="tx1"/>
            </a:solidFill>
            <a:prstDash val="solid"/>
            <a:round/>
            <a:headEnd type="none" w="med" len="med"/>
            <a:tailEnd type="none" w="med" len="med"/>
          </a:ln>
        </p:spPr>
        <p:txBody>
          <a:bodyPr vert="horz" wrap="none" lIns="68580" tIns="34290" rIns="68580" bIns="34290" numCol="1" rtlCol="0" anchor="ctr" anchorCtr="0" compatLnSpc="1"/>
          <a:lstStyle/>
          <a:p>
            <a:pPr>
              <a:defRPr/>
            </a:pPr>
            <a:r>
              <a:rPr lang="zh-CN" altLang="en-US" sz="1200" dirty="0" smtClean="0">
                <a:solidFill>
                  <a:srgbClr val="FF0000"/>
                </a:solidFill>
              </a:rPr>
              <a:t>先绑定借书证，再</a:t>
            </a:r>
            <a:endParaRPr lang="en-US" altLang="zh-CN" sz="1200" dirty="0" smtClean="0">
              <a:solidFill>
                <a:srgbClr val="FF0000"/>
              </a:solidFill>
            </a:endParaRPr>
          </a:p>
          <a:p>
            <a:pPr>
              <a:defRPr/>
            </a:pPr>
            <a:r>
              <a:rPr lang="zh-CN" altLang="en-US" sz="1200" dirty="0" smtClean="0">
                <a:solidFill>
                  <a:srgbClr val="FF0000"/>
                </a:solidFill>
              </a:rPr>
              <a:t>进入“个人资料”</a:t>
            </a:r>
            <a:endParaRPr lang="en-US" altLang="zh-CN" sz="1200" dirty="0" smtClean="0">
              <a:solidFill>
                <a:srgbClr val="FF0000"/>
              </a:solidFill>
            </a:endParaRPr>
          </a:p>
          <a:p>
            <a:pPr>
              <a:defRPr/>
            </a:pPr>
            <a:r>
              <a:rPr lang="zh-CN" altLang="en-US" sz="1200" dirty="0" smtClean="0">
                <a:solidFill>
                  <a:srgbClr val="FF0000"/>
                </a:solidFill>
              </a:rPr>
              <a:t>修改密码并填写邮箱</a:t>
            </a:r>
          </a:p>
          <a:p>
            <a:pPr lvl="0">
              <a:defRPr/>
            </a:pPr>
            <a:endParaRPr lang="zh-CN" altLang="en-US" sz="1200" dirty="0">
              <a:solidFill>
                <a:srgbClr val="FF0000"/>
              </a:solidFill>
            </a:endParaRPr>
          </a:p>
        </p:txBody>
      </p:sp>
      <p:cxnSp>
        <p:nvCxnSpPr>
          <p:cNvPr id="18" name="直接箭头连接符 17"/>
          <p:cNvCxnSpPr/>
          <p:nvPr/>
        </p:nvCxnSpPr>
        <p:spPr bwMode="auto">
          <a:xfrm>
            <a:off x="6062836" y="2795018"/>
            <a:ext cx="381372" cy="424804"/>
          </a:xfrm>
          <a:prstGeom prst="straightConnector1">
            <a:avLst/>
          </a:prstGeom>
          <a:solidFill>
            <a:schemeClr val="accent1"/>
          </a:solidFill>
          <a:ln w="19050" cap="flat" cmpd="sng" algn="ctr">
            <a:solidFill>
              <a:srgbClr val="FF0000"/>
            </a:solidFill>
            <a:prstDash val="solid"/>
            <a:round/>
            <a:headEnd type="none" w="med" len="med"/>
            <a:tailEnd type="arrow"/>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anim calcmode="lin" valueType="num">
                                      <p:cBhvr>
                                        <p:cTn id="14" dur="500" fill="hold"/>
                                        <p:tgtEl>
                                          <p:spTgt spid="21"/>
                                        </p:tgtEl>
                                        <p:attrNameLst>
                                          <p:attrName>ppt_x</p:attrName>
                                        </p:attrNameLst>
                                      </p:cBhvr>
                                      <p:tavLst>
                                        <p:tav tm="0">
                                          <p:val>
                                            <p:strVal val="#ppt_x"/>
                                          </p:val>
                                        </p:tav>
                                        <p:tav tm="100000">
                                          <p:val>
                                            <p:strVal val="#ppt_x"/>
                                          </p:val>
                                        </p:tav>
                                      </p:tavLst>
                                    </p:anim>
                                    <p:anim calcmode="lin" valueType="num">
                                      <p:cBhvr>
                                        <p:cTn id="15" dur="450" decel="100000" fill="hold"/>
                                        <p:tgtEl>
                                          <p:spTgt spid="2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1"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9551" y="195486"/>
            <a:ext cx="3240361" cy="4680520"/>
          </a:xfrm>
          <a:prstGeom prst="rect">
            <a:avLst/>
          </a:prstGeom>
          <a:noFill/>
          <a:ln w="9525">
            <a:noFill/>
            <a:miter lim="800000"/>
            <a:headEnd/>
            <a:tailEnd/>
          </a:ln>
        </p:spPr>
      </p:pic>
      <p:sp>
        <p:nvSpPr>
          <p:cNvPr id="3" name="圆角矩形标注 2"/>
          <p:cNvSpPr/>
          <p:nvPr/>
        </p:nvSpPr>
        <p:spPr bwMode="auto">
          <a:xfrm>
            <a:off x="2411760" y="1923678"/>
            <a:ext cx="936104" cy="700658"/>
          </a:xfrm>
          <a:prstGeom prst="wedgeRoundRectCallout">
            <a:avLst>
              <a:gd name="adj1" fmla="val -93983"/>
              <a:gd name="adj2" fmla="val -34645"/>
              <a:gd name="adj3" fmla="val 16667"/>
            </a:avLst>
          </a:prstGeom>
          <a:solidFill>
            <a:srgbClr val="8EC71F"/>
          </a:solidFill>
          <a:ln w="9525" cap="flat" cmpd="sng" algn="ctr">
            <a:solidFill>
              <a:schemeClr val="tx1"/>
            </a:solidFill>
            <a:prstDash val="solid"/>
            <a:round/>
            <a:headEnd type="none" w="med" len="med"/>
            <a:tailEnd type="none" w="med" len="med"/>
          </a:ln>
        </p:spPr>
        <p:txBody>
          <a:bodyPr vert="horz" wrap="none" lIns="68580" tIns="34290" rIns="68580" bIns="34290" numCol="1" rtlCol="0" anchor="ctr" anchorCtr="0" compatLnSpc="1"/>
          <a:lstStyle/>
          <a:p>
            <a:pPr lvl="0">
              <a:defRPr/>
            </a:pPr>
            <a:r>
              <a:rPr lang="zh-CN" altLang="en-US" sz="1200" dirty="0" smtClean="0">
                <a:solidFill>
                  <a:srgbClr val="FF0000"/>
                </a:solidFill>
              </a:rPr>
              <a:t>菜单下拉，</a:t>
            </a:r>
            <a:endParaRPr lang="en-US" altLang="zh-CN" sz="1200" dirty="0" smtClean="0">
              <a:solidFill>
                <a:srgbClr val="FF0000"/>
              </a:solidFill>
            </a:endParaRPr>
          </a:p>
          <a:p>
            <a:pPr lvl="0">
              <a:defRPr/>
            </a:pPr>
            <a:r>
              <a:rPr lang="zh-CN" altLang="en-US" sz="1200" dirty="0" smtClean="0">
                <a:solidFill>
                  <a:srgbClr val="FF0000"/>
                </a:solidFill>
              </a:rPr>
              <a:t>新书通报</a:t>
            </a:r>
            <a:endParaRPr lang="zh-CN" altLang="en-US" sz="1200" dirty="0">
              <a:solidFill>
                <a:srgbClr val="FF0000"/>
              </a:solidFill>
            </a:endParaRPr>
          </a:p>
        </p:txBody>
      </p:sp>
      <p:pic>
        <p:nvPicPr>
          <p:cNvPr id="2051" name="Picture 3"/>
          <p:cNvPicPr>
            <a:picLocks noChangeAspect="1" noChangeArrowheads="1"/>
          </p:cNvPicPr>
          <p:nvPr/>
        </p:nvPicPr>
        <p:blipFill>
          <a:blip r:embed="rId3" cstate="print"/>
          <a:srcRect/>
          <a:stretch>
            <a:fillRect/>
          </a:stretch>
        </p:blipFill>
        <p:spPr bwMode="auto">
          <a:xfrm>
            <a:off x="5148063" y="123478"/>
            <a:ext cx="3202755" cy="4773066"/>
          </a:xfrm>
          <a:prstGeom prst="rect">
            <a:avLst/>
          </a:prstGeom>
          <a:noFill/>
          <a:ln w="9525">
            <a:noFill/>
            <a:miter lim="800000"/>
            <a:headEnd/>
            <a:tailEnd/>
          </a:ln>
        </p:spPr>
      </p:pic>
      <p:sp>
        <p:nvSpPr>
          <p:cNvPr id="5" name="圆角矩形标注 4"/>
          <p:cNvSpPr/>
          <p:nvPr/>
        </p:nvSpPr>
        <p:spPr bwMode="auto">
          <a:xfrm>
            <a:off x="7236296" y="4227934"/>
            <a:ext cx="936104" cy="504056"/>
          </a:xfrm>
          <a:prstGeom prst="wedgeRoundRectCallout">
            <a:avLst>
              <a:gd name="adj1" fmla="val -93248"/>
              <a:gd name="adj2" fmla="val -38570"/>
              <a:gd name="adj3" fmla="val 16667"/>
            </a:avLst>
          </a:prstGeom>
          <a:solidFill>
            <a:srgbClr val="8EC71F"/>
          </a:solidFill>
          <a:ln w="9525" cap="flat" cmpd="sng" algn="ctr">
            <a:solidFill>
              <a:schemeClr val="tx1"/>
            </a:solidFill>
            <a:prstDash val="solid"/>
            <a:round/>
            <a:headEnd type="none" w="med" len="med"/>
            <a:tailEnd type="none" w="med" len="med"/>
          </a:ln>
        </p:spPr>
        <p:txBody>
          <a:bodyPr vert="horz" wrap="none" lIns="68580" tIns="34290" rIns="68580" bIns="34290" numCol="1" rtlCol="0" anchor="ctr" anchorCtr="0" compatLnSpc="1"/>
          <a:lstStyle/>
          <a:p>
            <a:pPr lvl="0">
              <a:defRPr/>
            </a:pPr>
            <a:r>
              <a:rPr lang="zh-CN" altLang="en-US" sz="1200" dirty="0" smtClean="0">
                <a:solidFill>
                  <a:srgbClr val="FF0000"/>
                </a:solidFill>
              </a:rPr>
              <a:t>菜单第</a:t>
            </a:r>
            <a:r>
              <a:rPr lang="en-US" altLang="zh-CN" sz="1200" dirty="0" smtClean="0">
                <a:solidFill>
                  <a:srgbClr val="FF0000"/>
                </a:solidFill>
              </a:rPr>
              <a:t>2</a:t>
            </a:r>
            <a:r>
              <a:rPr lang="zh-CN" altLang="en-US" sz="1200" dirty="0" smtClean="0">
                <a:solidFill>
                  <a:srgbClr val="FF0000"/>
                </a:solidFill>
              </a:rPr>
              <a:t>页</a:t>
            </a:r>
            <a:endParaRPr lang="zh-CN" altLang="en-US" sz="1200"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4518422" y="0"/>
            <a:ext cx="3343275" cy="498514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19" name="Picture 3"/>
          <p:cNvPicPr>
            <a:picLocks noChangeAspect="1" noChangeArrowheads="1"/>
          </p:cNvPicPr>
          <p:nvPr/>
        </p:nvPicPr>
        <p:blipFill>
          <a:blip r:embed="rId3" cstate="print"/>
          <a:srcRect/>
          <a:stretch>
            <a:fillRect/>
          </a:stretch>
        </p:blipFill>
        <p:spPr bwMode="auto">
          <a:xfrm>
            <a:off x="1143000" y="647700"/>
            <a:ext cx="3474244" cy="422791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矩形 3"/>
          <p:cNvSpPr/>
          <p:nvPr/>
        </p:nvSpPr>
        <p:spPr bwMode="auto">
          <a:xfrm>
            <a:off x="1371600" y="133350"/>
            <a:ext cx="2628900" cy="476250"/>
          </a:xfrm>
          <a:prstGeom prst="rect">
            <a:avLst/>
          </a:prstGeom>
          <a:solidFill>
            <a:srgbClr val="8EC71F"/>
          </a:solidFill>
          <a:ln w="9525" cap="flat" cmpd="sng" algn="ctr">
            <a:solidFill>
              <a:schemeClr val="tx1"/>
            </a:solidFill>
            <a:prstDash val="solid"/>
            <a:round/>
            <a:headEnd type="none" w="med" len="med"/>
            <a:tailEnd type="none" w="med" len="med"/>
          </a:ln>
        </p:spPr>
        <p:txBody>
          <a:bodyPr vert="horz" wrap="none" lIns="68580" tIns="34290" rIns="68580" bIns="3429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2700" b="1" i="0" u="none" strike="noStrike" cap="none" normalizeH="0" baseline="0" dirty="0" smtClean="0">
                <a:ln>
                  <a:noFill/>
                </a:ln>
                <a:solidFill>
                  <a:srgbClr val="FF0000"/>
                </a:solidFill>
                <a:effectLst/>
                <a:latin typeface="方正舒体" panose="02010601030101010101" pitchFamily="2" charset="-122"/>
                <a:ea typeface="方正舒体" panose="02010601030101010101" pitchFamily="2" charset="-122"/>
              </a:rPr>
              <a:t>图书检索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additive="base">
                                        <p:cTn id="7" dur="500" fill="hold"/>
                                        <p:tgtEl>
                                          <p:spTgt spid="86019"/>
                                        </p:tgtEl>
                                        <p:attrNameLst>
                                          <p:attrName>ppt_x</p:attrName>
                                        </p:attrNameLst>
                                      </p:cBhvr>
                                      <p:tavLst>
                                        <p:tav tm="0">
                                          <p:val>
                                            <p:strVal val="#ppt_x"/>
                                          </p:val>
                                        </p:tav>
                                        <p:tav tm="100000">
                                          <p:val>
                                            <p:strVal val="#ppt_x"/>
                                          </p:val>
                                        </p:tav>
                                      </p:tavLst>
                                    </p:anim>
                                    <p:anim calcmode="lin" valueType="num">
                                      <p:cBhvr additive="base">
                                        <p:cTn id="8" dur="500" fill="hold"/>
                                        <p:tgtEl>
                                          <p:spTgt spid="860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18"/>
                                        </p:tgtEl>
                                        <p:attrNameLst>
                                          <p:attrName>style.visibility</p:attrName>
                                        </p:attrNameLst>
                                      </p:cBhvr>
                                      <p:to>
                                        <p:strVal val="visible"/>
                                      </p:to>
                                    </p:set>
                                    <p:anim calcmode="lin" valueType="num">
                                      <p:cBhvr additive="base">
                                        <p:cTn id="13" dur="500" fill="hold"/>
                                        <p:tgtEl>
                                          <p:spTgt spid="86018"/>
                                        </p:tgtEl>
                                        <p:attrNameLst>
                                          <p:attrName>ppt_x</p:attrName>
                                        </p:attrNameLst>
                                      </p:cBhvr>
                                      <p:tavLst>
                                        <p:tav tm="0">
                                          <p:val>
                                            <p:strVal val="#ppt_x"/>
                                          </p:val>
                                        </p:tav>
                                        <p:tav tm="100000">
                                          <p:val>
                                            <p:strVal val="#ppt_x"/>
                                          </p:val>
                                        </p:tav>
                                      </p:tavLst>
                                    </p:anim>
                                    <p:anim calcmode="lin" valueType="num">
                                      <p:cBhvr additive="base">
                                        <p:cTn id="14"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394449" y="419100"/>
            <a:ext cx="2942785" cy="4505324"/>
          </a:xfrm>
          <a:prstGeom prst="rect">
            <a:avLst/>
          </a:prstGeom>
          <a:noFill/>
          <a:ln w="9525">
            <a:noFill/>
            <a:miter lim="800000"/>
            <a:headEnd/>
            <a:tailEnd/>
          </a:ln>
        </p:spPr>
      </p:pic>
      <p:sp>
        <p:nvSpPr>
          <p:cNvPr id="8" name="圆角矩形标注 7"/>
          <p:cNvSpPr/>
          <p:nvPr/>
        </p:nvSpPr>
        <p:spPr bwMode="auto">
          <a:xfrm>
            <a:off x="3248024" y="1579241"/>
            <a:ext cx="981076" cy="689618"/>
          </a:xfrm>
          <a:prstGeom prst="wedgeRoundRectCallout">
            <a:avLst>
              <a:gd name="adj1" fmla="val -129900"/>
              <a:gd name="adj2" fmla="val -77606"/>
              <a:gd name="adj3" fmla="val 16667"/>
            </a:avLst>
          </a:prstGeom>
          <a:solidFill>
            <a:srgbClr val="8EC71F"/>
          </a:solidFill>
          <a:ln w="9525" cap="flat" cmpd="sng" algn="ctr">
            <a:solidFill>
              <a:srgbClr val="8EC71F"/>
            </a:solidFill>
            <a:prstDash val="solid"/>
            <a:round/>
            <a:headEnd type="none" w="med" len="med"/>
            <a:tailEnd type="none" w="med" len="med"/>
          </a:ln>
        </p:spPr>
        <p:txBody>
          <a:bodyPr vert="horz" wrap="square" lIns="68580" tIns="34290" rIns="68580" bIns="34290" numCol="1" rtlCol="0" anchor="ctr" anchorCtr="0" compatLnSpc="1">
            <a:spAutoFit/>
          </a:bodyPr>
          <a:lstStyle/>
          <a:p>
            <a:pPr lvl="0">
              <a:defRPr/>
            </a:pPr>
            <a:r>
              <a:rPr lang="zh-CN" altLang="en-US" sz="1200" dirty="0" smtClean="0">
                <a:solidFill>
                  <a:srgbClr val="FF0000"/>
                </a:solidFill>
              </a:rPr>
              <a:t>通过入馆测试，则证状态为“有效”</a:t>
            </a:r>
            <a:endParaRPr lang="zh-CN" altLang="en-US" sz="1200" dirty="0">
              <a:solidFill>
                <a:srgbClr val="FF0000"/>
              </a:solidFill>
            </a:endParaRPr>
          </a:p>
        </p:txBody>
      </p:sp>
      <p:pic>
        <p:nvPicPr>
          <p:cNvPr id="4101" name="Picture 5"/>
          <p:cNvPicPr>
            <a:picLocks noChangeAspect="1" noChangeArrowheads="1"/>
          </p:cNvPicPr>
          <p:nvPr/>
        </p:nvPicPr>
        <p:blipFill>
          <a:blip r:embed="rId4" cstate="print"/>
          <a:srcRect/>
          <a:stretch>
            <a:fillRect/>
          </a:stretch>
        </p:blipFill>
        <p:spPr bwMode="auto">
          <a:xfrm>
            <a:off x="4619626" y="172118"/>
            <a:ext cx="3209925" cy="4803505"/>
          </a:xfrm>
          <a:prstGeom prst="rect">
            <a:avLst/>
          </a:prstGeom>
          <a:noFill/>
          <a:ln w="9525">
            <a:noFill/>
            <a:miter lim="800000"/>
            <a:headEnd/>
            <a:tailEnd/>
          </a:ln>
        </p:spPr>
      </p:pic>
      <p:sp>
        <p:nvSpPr>
          <p:cNvPr id="15" name="圆角矩形标注 14"/>
          <p:cNvSpPr/>
          <p:nvPr/>
        </p:nvSpPr>
        <p:spPr bwMode="auto">
          <a:xfrm>
            <a:off x="5657851" y="3765173"/>
            <a:ext cx="1143000" cy="280154"/>
          </a:xfrm>
          <a:prstGeom prst="wedgeRoundRectCallout">
            <a:avLst>
              <a:gd name="adj1" fmla="val -46405"/>
              <a:gd name="adj2" fmla="val 125450"/>
              <a:gd name="adj3" fmla="val 16667"/>
            </a:avLst>
          </a:prstGeom>
          <a:solidFill>
            <a:srgbClr val="8EC71F"/>
          </a:solidFill>
          <a:ln w="9525" cap="flat" cmpd="sng" algn="ctr">
            <a:solidFill>
              <a:schemeClr val="tx1"/>
            </a:solidFill>
            <a:prstDash val="solid"/>
            <a:round/>
            <a:headEnd type="none" w="med" len="med"/>
            <a:tailEnd type="none" w="med" len="med"/>
          </a:ln>
        </p:spPr>
        <p:txBody>
          <a:bodyPr vert="horz" wrap="square" lIns="68580" tIns="34290" rIns="68580" bIns="34290" numCol="1" rtlCol="0" anchor="ctr" anchorCtr="0" compatLnSpc="1">
            <a:spAutoFit/>
          </a:bodyPr>
          <a:lstStyle/>
          <a:p>
            <a:pPr lvl="0">
              <a:defRPr/>
            </a:pPr>
            <a:r>
              <a:rPr lang="zh-CN" altLang="en-US" sz="1200" dirty="0" smtClean="0">
                <a:solidFill>
                  <a:srgbClr val="FF0000"/>
                </a:solidFill>
              </a:rPr>
              <a:t>修改密码</a:t>
            </a:r>
            <a:endParaRPr lang="zh-CN" altLang="en-US" sz="1200" dirty="0">
              <a:solidFill>
                <a:srgbClr val="FF0000"/>
              </a:solidFill>
            </a:endParaRPr>
          </a:p>
        </p:txBody>
      </p:sp>
      <p:sp>
        <p:nvSpPr>
          <p:cNvPr id="6" name="TextBox 5"/>
          <p:cNvSpPr txBox="1"/>
          <p:nvPr/>
        </p:nvSpPr>
        <p:spPr>
          <a:xfrm>
            <a:off x="5292080" y="1203598"/>
            <a:ext cx="2545556" cy="1360805"/>
          </a:xfrm>
          <a:prstGeom prst="rect">
            <a:avLst/>
          </a:prstGeom>
          <a:solidFill>
            <a:srgbClr val="8EC71F"/>
          </a:solidFill>
          <a:ln w="9525">
            <a:noFill/>
          </a:ln>
        </p:spPr>
        <p:txBody>
          <a:bodyPr wrap="square">
            <a:spAutoFit/>
          </a:bodyPr>
          <a:lstStyle/>
          <a:p>
            <a:r>
              <a:rPr lang="zh-CN" altLang="en-US" sz="1650" dirty="0">
                <a:solidFill>
                  <a:srgbClr val="FF0000"/>
                </a:solidFill>
                <a:latin typeface="仿宋" panose="02010609060101010101" pitchFamily="49" charset="-122"/>
                <a:ea typeface="仿宋" panose="02010609060101010101" pitchFamily="49" charset="-122"/>
              </a:rPr>
              <a:t>绑定后请进入“个人资料”填写</a:t>
            </a:r>
            <a:r>
              <a:rPr lang="en-US" altLang="zh-CN" sz="1650" dirty="0">
                <a:solidFill>
                  <a:srgbClr val="FF0000"/>
                </a:solidFill>
                <a:latin typeface="仿宋" panose="02010609060101010101" pitchFamily="49" charset="-122"/>
                <a:ea typeface="仿宋" panose="02010609060101010101" pitchFamily="49" charset="-122"/>
              </a:rPr>
              <a:t>EMAIL</a:t>
            </a:r>
            <a:r>
              <a:rPr lang="zh-CN" altLang="en-US" sz="1650" dirty="0" smtClean="0">
                <a:solidFill>
                  <a:srgbClr val="FF0000"/>
                </a:solidFill>
                <a:latin typeface="仿宋" panose="02010609060101010101" pitchFamily="49" charset="-122"/>
                <a:ea typeface="仿宋" panose="02010609060101010101" pitchFamily="49" charset="-122"/>
              </a:rPr>
              <a:t>，以但接收图书到</a:t>
            </a:r>
            <a:r>
              <a:rPr lang="zh-CN" altLang="en-US" sz="1650" dirty="0">
                <a:solidFill>
                  <a:srgbClr val="FF0000"/>
                </a:solidFill>
                <a:latin typeface="仿宋" panose="02010609060101010101" pitchFamily="49" charset="-122"/>
                <a:ea typeface="仿宋" panose="02010609060101010101" pitchFamily="49" charset="-122"/>
              </a:rPr>
              <a:t>期提醒</a:t>
            </a:r>
            <a:r>
              <a:rPr lang="zh-CN" altLang="en-US" sz="1650" dirty="0" smtClean="0">
                <a:solidFill>
                  <a:srgbClr val="FF0000"/>
                </a:solidFill>
                <a:latin typeface="仿宋" panose="02010609060101010101" pitchFamily="49" charset="-122"/>
                <a:ea typeface="仿宋" panose="02010609060101010101" pitchFamily="49" charset="-122"/>
              </a:rPr>
              <a:t>，忘</a:t>
            </a:r>
            <a:r>
              <a:rPr lang="zh-CN" altLang="en-US" sz="1650" dirty="0">
                <a:solidFill>
                  <a:srgbClr val="FF0000"/>
                </a:solidFill>
                <a:latin typeface="仿宋" panose="02010609060101010101" pitchFamily="49" charset="-122"/>
                <a:ea typeface="仿宋" panose="02010609060101010101" pitchFamily="49" charset="-122"/>
              </a:rPr>
              <a:t>记密码时通过主页“我的图书馆” 取回密码。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14985" y="343535"/>
            <a:ext cx="7247255" cy="772795"/>
          </a:xfrm>
          <a:prstGeom prst="rect">
            <a:avLst/>
          </a:prstGeom>
        </p:spPr>
      </p:pic>
      <p:sp>
        <p:nvSpPr>
          <p:cNvPr id="3" name="TextBox 2"/>
          <p:cNvSpPr txBox="1"/>
          <p:nvPr/>
        </p:nvSpPr>
        <p:spPr>
          <a:xfrm>
            <a:off x="1187624" y="411510"/>
            <a:ext cx="2952328" cy="584775"/>
          </a:xfrm>
          <a:prstGeom prst="rect">
            <a:avLst/>
          </a:prstGeom>
          <a:noFill/>
        </p:spPr>
        <p:txBody>
          <a:bodyPr wrap="square" rtlCol="0">
            <a:spAutoFit/>
          </a:bodyPr>
          <a:lstStyle/>
          <a:p>
            <a:r>
              <a:rPr lang="zh-CN" altLang="en-US" sz="3200" dirty="0" smtClean="0"/>
              <a:t>入馆</a:t>
            </a:r>
            <a:endParaRPr lang="zh-CN" altLang="en-US" sz="3200" dirty="0"/>
          </a:p>
        </p:txBody>
      </p:sp>
      <p:sp>
        <p:nvSpPr>
          <p:cNvPr id="4" name="TextBox 3"/>
          <p:cNvSpPr txBox="1"/>
          <p:nvPr/>
        </p:nvSpPr>
        <p:spPr>
          <a:xfrm>
            <a:off x="0" y="1203598"/>
            <a:ext cx="2555776" cy="2308324"/>
          </a:xfrm>
          <a:prstGeom prst="rect">
            <a:avLst/>
          </a:prstGeom>
          <a:noFill/>
        </p:spPr>
        <p:txBody>
          <a:bodyPr wrap="square" rtlCol="0">
            <a:spAutoFit/>
          </a:bodyPr>
          <a:lstStyle/>
          <a:p>
            <a:r>
              <a:rPr lang="zh-CN" altLang="en-US" b="1" dirty="0" smtClean="0"/>
              <a:t>海甸总馆需要刷卡或刷脸入馆</a:t>
            </a:r>
            <a:endParaRPr lang="en-US" altLang="zh-CN" b="1" dirty="0" smtClean="0"/>
          </a:p>
          <a:p>
            <a:r>
              <a:rPr lang="zh-CN" altLang="en-US" dirty="0" smtClean="0"/>
              <a:t>需要刷脸入馆的同学，可以用手机按右侧标准自拍一张正面照片（背景没有其他人），按示例命名照片，并发送到：</a:t>
            </a:r>
            <a:r>
              <a:rPr lang="en-US" altLang="zh-CN" dirty="0" smtClean="0"/>
              <a:t>libjsb@hainu.edu.cn</a:t>
            </a:r>
            <a:endParaRPr lang="zh-CN" altLang="en-US" dirty="0"/>
          </a:p>
        </p:txBody>
      </p:sp>
      <p:pic>
        <p:nvPicPr>
          <p:cNvPr id="2053" name="Picture 5"/>
          <p:cNvPicPr>
            <a:picLocks noChangeAspect="1" noChangeArrowheads="1"/>
          </p:cNvPicPr>
          <p:nvPr/>
        </p:nvPicPr>
        <p:blipFill>
          <a:blip r:embed="rId3" cstate="print"/>
          <a:srcRect/>
          <a:stretch>
            <a:fillRect/>
          </a:stretch>
        </p:blipFill>
        <p:spPr bwMode="auto">
          <a:xfrm>
            <a:off x="3203848" y="1779662"/>
            <a:ext cx="5807394" cy="3219822"/>
          </a:xfrm>
          <a:prstGeom prst="rect">
            <a:avLst/>
          </a:prstGeom>
          <a:noFill/>
          <a:ln w="9525">
            <a:noFill/>
            <a:miter lim="800000"/>
            <a:headEnd/>
            <a:tailEnd/>
          </a:ln>
        </p:spPr>
      </p:pic>
      <p:sp>
        <p:nvSpPr>
          <p:cNvPr id="11" name="圆角矩形标注 10"/>
          <p:cNvSpPr/>
          <p:nvPr/>
        </p:nvSpPr>
        <p:spPr>
          <a:xfrm>
            <a:off x="1691680" y="4083918"/>
            <a:ext cx="864096" cy="432048"/>
          </a:xfrm>
          <a:prstGeom prst="wedgeRoundRectCallout">
            <a:avLst>
              <a:gd name="adj1" fmla="val 178875"/>
              <a:gd name="adj2" fmla="val 14365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rgbClr val="FF0000"/>
                </a:solidFill>
              </a:rPr>
              <a:t>注意：这是下划线</a:t>
            </a:r>
            <a:endParaRPr lang="zh-CN" altLang="en-US" sz="1200" dirty="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p:nvPr/>
        </p:nvSpPr>
        <p:spPr>
          <a:xfrm>
            <a:off x="755576" y="123478"/>
            <a:ext cx="5732859" cy="1323439"/>
          </a:xfrm>
          <a:prstGeom prst="rect">
            <a:avLst/>
          </a:prstGeom>
          <a:noFill/>
          <a:ln w="9525">
            <a:noFill/>
          </a:ln>
        </p:spPr>
        <p:txBody>
          <a:bodyPr>
            <a:spAutoFit/>
            <a:scene3d>
              <a:camera prst="orthographicFront"/>
              <a:lightRig rig="threePt" dir="t"/>
            </a:scene3d>
          </a:bodyPr>
          <a:lstStyle/>
          <a:p>
            <a:pPr algn="l"/>
            <a:r>
              <a:rPr lang="zh-CN" altLang="en-US" sz="2000" dirty="0">
                <a:solidFill>
                  <a:schemeClr val="accent1"/>
                </a:solidFill>
                <a:effectLst>
                  <a:outerShdw blurRad="38100" dist="25400" dir="5400000" algn="ctr" rotWithShape="0">
                    <a:srgbClr val="6E747A">
                      <a:alpha val="43000"/>
                    </a:srgbClr>
                  </a:outerShdw>
                </a:effectLst>
                <a:latin typeface="仿宋" panose="02010609060101010101" pitchFamily="49" charset="-122"/>
                <a:ea typeface="仿宋" panose="02010609060101010101" pitchFamily="49" charset="-122"/>
              </a:rPr>
              <a:t>图书续借比较简单，在绑定借书证的情况下</a:t>
            </a:r>
            <a:r>
              <a:rPr lang="zh-CN" altLang="en-US" sz="2000" dirty="0" smtClean="0">
                <a:solidFill>
                  <a:schemeClr val="accent1"/>
                </a:solidFill>
                <a:effectLst>
                  <a:outerShdw blurRad="38100" dist="25400" dir="5400000" algn="ctr" rotWithShape="0">
                    <a:srgbClr val="6E747A">
                      <a:alpha val="43000"/>
                    </a:srgbClr>
                  </a:outerShdw>
                </a:effectLst>
                <a:latin typeface="仿宋" panose="02010609060101010101" pitchFamily="49" charset="-122"/>
                <a:ea typeface="仿宋" panose="02010609060101010101" pitchFamily="49" charset="-122"/>
              </a:rPr>
              <a:t>，点“</a:t>
            </a:r>
            <a:r>
              <a:rPr lang="zh-CN" altLang="en-US" sz="2000" dirty="0">
                <a:solidFill>
                  <a:schemeClr val="accent1"/>
                </a:solidFill>
                <a:effectLst>
                  <a:outerShdw blurRad="38100" dist="25400" dir="5400000" algn="ctr" rotWithShape="0">
                    <a:srgbClr val="6E747A">
                      <a:alpha val="43000"/>
                    </a:srgbClr>
                  </a:outerShdw>
                </a:effectLst>
                <a:latin typeface="仿宋" panose="02010609060101010101" pitchFamily="49" charset="-122"/>
                <a:ea typeface="仿宋" panose="02010609060101010101" pitchFamily="49" charset="-122"/>
              </a:rPr>
              <a:t>续借</a:t>
            </a:r>
            <a:r>
              <a:rPr lang="zh-CN" altLang="en-US" sz="2000" dirty="0" smtClean="0">
                <a:solidFill>
                  <a:schemeClr val="accent1"/>
                </a:solidFill>
                <a:effectLst>
                  <a:outerShdw blurRad="38100" dist="25400" dir="5400000" algn="ctr" rotWithShape="0">
                    <a:srgbClr val="6E747A">
                      <a:alpha val="43000"/>
                    </a:srgbClr>
                  </a:outerShdw>
                </a:effectLst>
                <a:latin typeface="仿宋" panose="02010609060101010101" pitchFamily="49" charset="-122"/>
                <a:ea typeface="仿宋" panose="02010609060101010101" pitchFamily="49" charset="-122"/>
              </a:rPr>
              <a:t>”进入。“微服务大厅”还提供图书荐购、图书转借、逾期费查询和交纳、图书荐购、密码取回等功能。</a:t>
            </a:r>
          </a:p>
        </p:txBody>
      </p:sp>
      <p:sp>
        <p:nvSpPr>
          <p:cNvPr id="9" name="TextBox 8"/>
          <p:cNvSpPr txBox="1"/>
          <p:nvPr/>
        </p:nvSpPr>
        <p:spPr>
          <a:xfrm>
            <a:off x="5580112" y="1635646"/>
            <a:ext cx="2247900" cy="3399790"/>
          </a:xfrm>
          <a:prstGeom prst="rect">
            <a:avLst/>
          </a:prstGeom>
          <a:noFill/>
        </p:spPr>
        <p:txBody>
          <a:bodyPr wrap="square" rtlCol="0">
            <a:spAutoFit/>
          </a:bodyPr>
          <a:lstStyle/>
          <a:p>
            <a:pPr algn="l"/>
            <a:r>
              <a:rPr lang="zh-CN" altLang="en-US" sz="2000" dirty="0">
                <a:solidFill>
                  <a:schemeClr val="accent1"/>
                </a:solidFill>
                <a:effectLst>
                  <a:outerShdw blurRad="38100" dist="25400" dir="5400000" algn="ctr" rotWithShape="0">
                    <a:srgbClr val="6E747A">
                      <a:alpha val="43000"/>
                    </a:srgbClr>
                  </a:outerShdw>
                </a:effectLst>
                <a:latin typeface="仿宋" panose="02010609060101010101" pitchFamily="49" charset="-122"/>
                <a:ea typeface="仿宋" panose="02010609060101010101" pitchFamily="49" charset="-122"/>
              </a:rPr>
              <a:t>转借：读者无须到图书馆还书，直接把书借给另一位读者，系统中的借阅记录也会同时自动修改。</a:t>
            </a:r>
          </a:p>
          <a:p>
            <a:pPr algn="l"/>
            <a:r>
              <a:rPr lang="zh-CN" altLang="en-US" sz="2000" dirty="0">
                <a:solidFill>
                  <a:schemeClr val="accent1"/>
                </a:solidFill>
                <a:effectLst>
                  <a:outerShdw blurRad="38100" dist="25400" dir="5400000" algn="ctr" rotWithShape="0">
                    <a:srgbClr val="6E747A">
                      <a:alpha val="43000"/>
                    </a:srgbClr>
                  </a:outerShdw>
                </a:effectLst>
                <a:latin typeface="仿宋" panose="02010609060101010101" pitchFamily="49" charset="-122"/>
                <a:ea typeface="仿宋" panose="02010609060101010101" pitchFamily="49" charset="-122"/>
              </a:rPr>
              <a:t>方法：进入“微服务大厅”，再点“图书转借”，进入读者之家</a:t>
            </a:r>
          </a:p>
          <a:p>
            <a:endParaRPr lang="zh-CN" altLang="en-US" sz="1500" dirty="0"/>
          </a:p>
        </p:txBody>
      </p:sp>
      <p:pic>
        <p:nvPicPr>
          <p:cNvPr id="3074" name="Picture 2"/>
          <p:cNvPicPr>
            <a:picLocks noChangeAspect="1" noChangeArrowheads="1"/>
          </p:cNvPicPr>
          <p:nvPr/>
        </p:nvPicPr>
        <p:blipFill>
          <a:blip r:embed="rId2" cstate="print"/>
          <a:srcRect/>
          <a:stretch>
            <a:fillRect/>
          </a:stretch>
        </p:blipFill>
        <p:spPr bwMode="auto">
          <a:xfrm>
            <a:off x="539552" y="1563638"/>
            <a:ext cx="4608512" cy="3453557"/>
          </a:xfrm>
          <a:prstGeom prst="rect">
            <a:avLst/>
          </a:prstGeom>
          <a:noFill/>
          <a:ln w="9525">
            <a:noFill/>
            <a:miter lim="800000"/>
            <a:headEnd/>
            <a:tailEnd/>
          </a:ln>
        </p:spPr>
      </p:pic>
      <p:sp>
        <p:nvSpPr>
          <p:cNvPr id="11" name="矩形 6"/>
          <p:cNvSpPr/>
          <p:nvPr/>
        </p:nvSpPr>
        <p:spPr>
          <a:xfrm>
            <a:off x="683568" y="3507854"/>
            <a:ext cx="971550" cy="923925"/>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2" name="矩形 6"/>
          <p:cNvSpPr/>
          <p:nvPr/>
        </p:nvSpPr>
        <p:spPr>
          <a:xfrm>
            <a:off x="4067944" y="3507854"/>
            <a:ext cx="971550" cy="923925"/>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pic>
        <p:nvPicPr>
          <p:cNvPr id="3075" name="Picture 3"/>
          <p:cNvPicPr>
            <a:picLocks noChangeAspect="1" noChangeArrowheads="1"/>
          </p:cNvPicPr>
          <p:nvPr/>
        </p:nvPicPr>
        <p:blipFill>
          <a:blip r:embed="rId3" cstate="print"/>
          <a:srcRect/>
          <a:stretch>
            <a:fillRect/>
          </a:stretch>
        </p:blipFill>
        <p:spPr bwMode="auto">
          <a:xfrm>
            <a:off x="611560" y="1563638"/>
            <a:ext cx="4429125" cy="1304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additive="base">
                                        <p:cTn id="21" dur="500" fill="hold"/>
                                        <p:tgtEl>
                                          <p:spTgt spid="3075"/>
                                        </p:tgtEl>
                                        <p:attrNameLst>
                                          <p:attrName>ppt_x</p:attrName>
                                        </p:attrNameLst>
                                      </p:cBhvr>
                                      <p:tavLst>
                                        <p:tav tm="0">
                                          <p:val>
                                            <p:strVal val="1+#ppt_w/2"/>
                                          </p:val>
                                        </p:tav>
                                        <p:tav tm="100000">
                                          <p:val>
                                            <p:strVal val="#ppt_x"/>
                                          </p:val>
                                        </p:tav>
                                      </p:tavLst>
                                    </p:anim>
                                    <p:anim calcmode="lin" valueType="num">
                                      <p:cBhvr additive="base">
                                        <p:cTn id="22"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1485900" y="228600"/>
            <a:ext cx="5886450" cy="457200"/>
          </a:xfrm>
        </p:spPr>
        <p:txBody>
          <a:bodyPr vert="horz" wrap="square" lIns="68580" tIns="34290" rIns="68580" bIns="34290" anchor="ctr"/>
          <a:lstStyle/>
          <a:p>
            <a:pPr eaLnBrk="1" hangingPunct="1"/>
            <a:endParaRPr lang="zh-CN" altLang="en-US" dirty="0">
              <a:ea typeface="宋体" panose="02010600030101010101" pitchFamily="2" charset="-122"/>
            </a:endParaRPr>
          </a:p>
        </p:txBody>
      </p:sp>
      <p:pic>
        <p:nvPicPr>
          <p:cNvPr id="54275" name="Picture 8"/>
          <p:cNvPicPr>
            <a:picLocks noChangeAspect="1"/>
          </p:cNvPicPr>
          <p:nvPr/>
        </p:nvPicPr>
        <p:blipFill>
          <a:blip r:embed="rId2" cstate="print"/>
          <a:stretch>
            <a:fillRect/>
          </a:stretch>
        </p:blipFill>
        <p:spPr>
          <a:xfrm>
            <a:off x="4614863" y="0"/>
            <a:ext cx="3386138" cy="4836319"/>
          </a:xfrm>
          <a:prstGeom prst="rect">
            <a:avLst/>
          </a:prstGeom>
          <a:noFill/>
          <a:ln w="9525">
            <a:noFill/>
          </a:ln>
        </p:spPr>
      </p:pic>
      <p:pic>
        <p:nvPicPr>
          <p:cNvPr id="113666" name="Picture 2"/>
          <p:cNvPicPr>
            <a:picLocks noChangeAspect="1" noChangeArrowheads="1"/>
          </p:cNvPicPr>
          <p:nvPr/>
        </p:nvPicPr>
        <p:blipFill>
          <a:blip r:embed="rId3" cstate="print"/>
          <a:srcRect/>
          <a:stretch>
            <a:fillRect/>
          </a:stretch>
        </p:blipFill>
        <p:spPr bwMode="auto">
          <a:xfrm>
            <a:off x="1143000" y="0"/>
            <a:ext cx="3224213" cy="5081588"/>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13" name="AutoShape 5"/>
          <p:cNvSpPr>
            <a:spLocks noChangeArrowheads="1"/>
          </p:cNvSpPr>
          <p:nvPr/>
        </p:nvSpPr>
        <p:spPr bwMode="auto">
          <a:xfrm>
            <a:off x="1143000" y="3333750"/>
            <a:ext cx="1047750" cy="676275"/>
          </a:xfrm>
          <a:prstGeom prst="wedgeRoundRectCallout">
            <a:avLst>
              <a:gd name="adj1" fmla="val 57157"/>
              <a:gd name="adj2" fmla="val 164691"/>
              <a:gd name="adj3" fmla="val 16667"/>
            </a:avLst>
          </a:prstGeom>
          <a:solidFill>
            <a:srgbClr val="8EC71F"/>
          </a:solidFill>
          <a:ln w="9525" algn="ctr">
            <a:solidFill>
              <a:srgbClr val="8EC71F"/>
            </a:solid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你也可以发布转借信息</a:t>
            </a:r>
          </a:p>
        </p:txBody>
      </p:sp>
      <p:sp>
        <p:nvSpPr>
          <p:cNvPr id="14" name="AutoShape 6"/>
          <p:cNvSpPr>
            <a:spLocks noChangeArrowheads="1"/>
          </p:cNvSpPr>
          <p:nvPr/>
        </p:nvSpPr>
        <p:spPr bwMode="auto">
          <a:xfrm>
            <a:off x="2971800" y="3257550"/>
            <a:ext cx="1047750" cy="514350"/>
          </a:xfrm>
          <a:prstGeom prst="wedgeRoundRectCallout">
            <a:avLst>
              <a:gd name="adj1" fmla="val -32843"/>
              <a:gd name="adj2" fmla="val 251389"/>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进入当面借出借入</a:t>
            </a:r>
          </a:p>
        </p:txBody>
      </p:sp>
      <p:sp>
        <p:nvSpPr>
          <p:cNvPr id="15" name="AutoShape 7"/>
          <p:cNvSpPr>
            <a:spLocks noChangeArrowheads="1"/>
          </p:cNvSpPr>
          <p:nvPr/>
        </p:nvSpPr>
        <p:spPr bwMode="auto">
          <a:xfrm>
            <a:off x="3305175" y="1781175"/>
            <a:ext cx="1295400" cy="514350"/>
          </a:xfrm>
          <a:prstGeom prst="wedgeRoundRectCallout">
            <a:avLst>
              <a:gd name="adj1" fmla="val -115534"/>
              <a:gd name="adj2" fmla="val 216204"/>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别人发布的转借信息</a:t>
            </a:r>
          </a:p>
        </p:txBody>
      </p:sp>
      <p:sp>
        <p:nvSpPr>
          <p:cNvPr id="54280" name="Line 9"/>
          <p:cNvSpPr/>
          <p:nvPr/>
        </p:nvSpPr>
        <p:spPr>
          <a:xfrm flipV="1">
            <a:off x="3457575" y="2219325"/>
            <a:ext cx="1562100" cy="2381250"/>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sp>
        <p:nvSpPr>
          <p:cNvPr id="17" name="AutoShape 7"/>
          <p:cNvSpPr>
            <a:spLocks noChangeArrowheads="1"/>
          </p:cNvSpPr>
          <p:nvPr/>
        </p:nvSpPr>
        <p:spPr bwMode="auto">
          <a:xfrm>
            <a:off x="5076825" y="2752725"/>
            <a:ext cx="2628900" cy="1409700"/>
          </a:xfrm>
          <a:prstGeom prst="wedgeRoundRectCallout">
            <a:avLst>
              <a:gd name="adj1" fmla="val -14063"/>
              <a:gd name="adj2" fmla="val 49537"/>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   借出者点当面借出，选择拟借出图书，形成二维码</a:t>
            </a:r>
            <a:endParaRPr kumimoji="0" lang="en-US" altLang="zh-CN" sz="15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   借入者扫描该二维码，借入该图书</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7" name="Picture 11"/>
          <p:cNvPicPr>
            <a:picLocks noChangeAspect="1" noChangeArrowheads="1"/>
          </p:cNvPicPr>
          <p:nvPr/>
        </p:nvPicPr>
        <p:blipFill>
          <a:blip r:embed="rId2" cstate="print"/>
          <a:srcRect/>
          <a:stretch>
            <a:fillRect/>
          </a:stretch>
        </p:blipFill>
        <p:spPr bwMode="auto">
          <a:xfrm>
            <a:off x="4870847" y="0"/>
            <a:ext cx="3130154" cy="4982766"/>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5304" name="TextBox 9"/>
          <p:cNvSpPr txBox="1"/>
          <p:nvPr/>
        </p:nvSpPr>
        <p:spPr>
          <a:xfrm>
            <a:off x="5000625" y="2990850"/>
            <a:ext cx="2638425" cy="1706880"/>
          </a:xfrm>
          <a:prstGeom prst="rect">
            <a:avLst/>
          </a:prstGeom>
          <a:solidFill>
            <a:srgbClr val="8EC71F"/>
          </a:solidFill>
          <a:ln w="9525">
            <a:noFill/>
          </a:ln>
        </p:spPr>
        <p:txBody>
          <a:bodyPr>
            <a:spAutoFit/>
          </a:bodyPr>
          <a:lstStyle/>
          <a:p>
            <a:r>
              <a:rPr lang="zh-CN" altLang="en-US" sz="2100" dirty="0">
                <a:solidFill>
                  <a:srgbClr val="FF5050"/>
                </a:solidFill>
                <a:latin typeface="仿宋" panose="02010609060101010101" pitchFamily="49" charset="-122"/>
                <a:ea typeface="仿宋" panose="02010609060101010101" pitchFamily="49" charset="-122"/>
              </a:rPr>
              <a:t>建</a:t>
            </a:r>
            <a:r>
              <a:rPr lang="zh-CN" altLang="en-US" sz="2100" dirty="0" smtClean="0">
                <a:solidFill>
                  <a:srgbClr val="FF5050"/>
                </a:solidFill>
                <a:latin typeface="仿宋" panose="02010609060101010101" pitchFamily="49" charset="-122"/>
                <a:ea typeface="仿宋" panose="02010609060101010101" pitchFamily="49" charset="-122"/>
              </a:rPr>
              <a:t>议到应用市场下载“移</a:t>
            </a:r>
            <a:r>
              <a:rPr lang="zh-CN" altLang="en-US" sz="2100" dirty="0">
                <a:solidFill>
                  <a:srgbClr val="FF5050"/>
                </a:solidFill>
                <a:latin typeface="仿宋" panose="02010609060101010101" pitchFamily="49" charset="-122"/>
                <a:ea typeface="仿宋" panose="02010609060101010101" pitchFamily="49" charset="-122"/>
              </a:rPr>
              <a:t>动图书</a:t>
            </a:r>
            <a:r>
              <a:rPr lang="zh-CN" altLang="en-US" sz="2100" dirty="0" smtClean="0">
                <a:solidFill>
                  <a:srgbClr val="FF5050"/>
                </a:solidFill>
                <a:latin typeface="仿宋" panose="02010609060101010101" pitchFamily="49" charset="-122"/>
                <a:ea typeface="仿宋" panose="02010609060101010101" pitchFamily="49" charset="-122"/>
              </a:rPr>
              <a:t>馆”</a:t>
            </a:r>
            <a:r>
              <a:rPr lang="en-US" altLang="zh-CN" sz="2100" dirty="0" smtClean="0">
                <a:solidFill>
                  <a:srgbClr val="FF5050"/>
                </a:solidFill>
                <a:latin typeface="仿宋" panose="02010609060101010101" pitchFamily="49" charset="-122"/>
                <a:ea typeface="仿宋" panose="02010609060101010101" pitchFamily="49" charset="-122"/>
              </a:rPr>
              <a:t> </a:t>
            </a:r>
            <a:r>
              <a:rPr lang="zh-CN" altLang="en-US" sz="2100" dirty="0" smtClean="0">
                <a:solidFill>
                  <a:srgbClr val="FF5050"/>
                </a:solidFill>
                <a:latin typeface="仿宋" panose="02010609060101010101" pitchFamily="49" charset="-122"/>
                <a:ea typeface="仿宋" panose="02010609060101010101" pitchFamily="49" charset="-122"/>
              </a:rPr>
              <a:t>或“学习通”</a:t>
            </a:r>
            <a:r>
              <a:rPr lang="en-US" altLang="zh-CN" sz="2100" dirty="0" smtClean="0">
                <a:solidFill>
                  <a:srgbClr val="FF5050"/>
                </a:solidFill>
                <a:latin typeface="仿宋" panose="02010609060101010101" pitchFamily="49" charset="-122"/>
                <a:ea typeface="仿宋" panose="02010609060101010101" pitchFamily="49" charset="-122"/>
              </a:rPr>
              <a:t> APP</a:t>
            </a:r>
            <a:r>
              <a:rPr lang="zh-CN" altLang="en-US" sz="2100" dirty="0" smtClean="0">
                <a:solidFill>
                  <a:srgbClr val="FF5050"/>
                </a:solidFill>
                <a:latin typeface="仿宋" panose="02010609060101010101" pitchFamily="49" charset="-122"/>
                <a:ea typeface="仿宋" panose="02010609060101010101" pitchFamily="49" charset="-122"/>
              </a:rPr>
              <a:t>进</a:t>
            </a:r>
            <a:r>
              <a:rPr lang="zh-CN" altLang="en-US" sz="2100" dirty="0">
                <a:solidFill>
                  <a:srgbClr val="FF5050"/>
                </a:solidFill>
                <a:latin typeface="仿宋" panose="02010609060101010101" pitchFamily="49" charset="-122"/>
                <a:ea typeface="仿宋" panose="02010609060101010101" pitchFamily="49" charset="-122"/>
              </a:rPr>
              <a:t>行阅读。</a:t>
            </a:r>
          </a:p>
          <a:p>
            <a:endParaRPr lang="zh-CN" altLang="en-US" sz="2100" dirty="0">
              <a:latin typeface="仿宋" panose="02010609060101010101" pitchFamily="49" charset="-122"/>
              <a:ea typeface="仿宋" panose="02010609060101010101" pitchFamily="49" charset="-122"/>
            </a:endParaRPr>
          </a:p>
        </p:txBody>
      </p:sp>
      <p:pic>
        <p:nvPicPr>
          <p:cNvPr id="6146" name="Picture 2"/>
          <p:cNvPicPr>
            <a:picLocks noChangeAspect="1" noChangeArrowheads="1"/>
          </p:cNvPicPr>
          <p:nvPr/>
        </p:nvPicPr>
        <p:blipFill>
          <a:blip r:embed="rId3" cstate="print"/>
          <a:srcRect/>
          <a:stretch>
            <a:fillRect/>
          </a:stretch>
        </p:blipFill>
        <p:spPr bwMode="auto">
          <a:xfrm>
            <a:off x="1143000" y="0"/>
            <a:ext cx="2990274" cy="4914900"/>
          </a:xfrm>
          <a:prstGeom prst="rect">
            <a:avLst/>
          </a:prstGeom>
          <a:noFill/>
          <a:ln w="9525">
            <a:noFill/>
            <a:miter lim="800000"/>
            <a:headEnd/>
            <a:tailEnd/>
          </a:ln>
        </p:spPr>
      </p:pic>
      <p:sp>
        <p:nvSpPr>
          <p:cNvPr id="14" name="Rectangle 10"/>
          <p:cNvSpPr>
            <a:spLocks noChangeArrowheads="1"/>
          </p:cNvSpPr>
          <p:nvPr/>
        </p:nvSpPr>
        <p:spPr bwMode="auto">
          <a:xfrm>
            <a:off x="2409825" y="1571625"/>
            <a:ext cx="1600200" cy="542925"/>
          </a:xfrm>
          <a:prstGeom prst="rect">
            <a:avLst/>
          </a:prstGeom>
          <a:solidFill>
            <a:srgbClr val="8EC71F"/>
          </a:solidFill>
          <a:ln w="9525" algn="ctr">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700" b="1" i="0" u="none" strike="noStrike" kern="1200" cap="none" spc="0" normalizeH="0" baseline="0" noProof="0" dirty="0" smtClean="0">
                <a:ln>
                  <a:noFill/>
                </a:ln>
                <a:solidFill>
                  <a:srgbClr val="FF5050"/>
                </a:solidFill>
                <a:effectLst/>
                <a:uLnTx/>
                <a:uFillTx/>
                <a:latin typeface="方正舒体" panose="02010601030101010101" pitchFamily="2" charset="-122"/>
                <a:ea typeface="方正舒体" panose="02010601030101010101" pitchFamily="2" charset="-122"/>
                <a:cs typeface="+mn-cs"/>
              </a:rPr>
              <a:t>云阅</a:t>
            </a:r>
            <a:r>
              <a:rPr kumimoji="0" lang="zh-CN" altLang="en-US" sz="2700" b="1" i="0" u="none" strike="noStrike" kern="1200" cap="none" spc="0" normalizeH="0" baseline="0" noProof="0" dirty="0">
                <a:ln>
                  <a:noFill/>
                </a:ln>
                <a:solidFill>
                  <a:srgbClr val="FF5050"/>
                </a:solidFill>
                <a:effectLst/>
                <a:uLnTx/>
                <a:uFillTx/>
                <a:latin typeface="方正舒体" panose="02010601030101010101" pitchFamily="2" charset="-122"/>
                <a:ea typeface="方正舒体" panose="02010601030101010101" pitchFamily="2" charset="-122"/>
                <a:cs typeface="+mn-cs"/>
              </a:rPr>
              <a:t>读</a:t>
            </a:r>
          </a:p>
        </p:txBody>
      </p:sp>
      <p:sp>
        <p:nvSpPr>
          <p:cNvPr id="15" name="矩形 4"/>
          <p:cNvSpPr/>
          <p:nvPr/>
        </p:nvSpPr>
        <p:spPr>
          <a:xfrm>
            <a:off x="2402681" y="2638425"/>
            <a:ext cx="910829" cy="1781175"/>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6" name="矩形 4"/>
          <p:cNvSpPr/>
          <p:nvPr/>
        </p:nvSpPr>
        <p:spPr>
          <a:xfrm>
            <a:off x="2412206" y="4543425"/>
            <a:ext cx="890588" cy="428625"/>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7" name="矩形 4"/>
          <p:cNvSpPr/>
          <p:nvPr/>
        </p:nvSpPr>
        <p:spPr>
          <a:xfrm>
            <a:off x="1143000" y="4526756"/>
            <a:ext cx="385763" cy="350044"/>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1485900" y="228600"/>
            <a:ext cx="5886450" cy="457200"/>
          </a:xfrm>
        </p:spPr>
        <p:txBody>
          <a:bodyPr vert="horz" wrap="square" lIns="68580" tIns="34290" rIns="68580" bIns="34290" anchor="ctr"/>
          <a:lstStyle/>
          <a:p>
            <a:endParaRPr lang="zh-CN" altLang="en-US" dirty="0">
              <a:ea typeface="宋体" panose="02010600030101010101" pitchFamily="2" charset="-122"/>
            </a:endParaRPr>
          </a:p>
        </p:txBody>
      </p:sp>
      <p:sp>
        <p:nvSpPr>
          <p:cNvPr id="56323" name="Rectangle 3"/>
          <p:cNvSpPr>
            <a:spLocks noGrp="1" noChangeAspect="1"/>
          </p:cNvSpPr>
          <p:nvPr>
            <p:ph idx="1"/>
          </p:nvPr>
        </p:nvSpPr>
        <p:spPr>
          <a:xfrm>
            <a:off x="1485900" y="1200150"/>
            <a:ext cx="2438400" cy="3394472"/>
          </a:xfrm>
        </p:spPr>
        <p:txBody>
          <a:bodyPr vert="horz" wrap="square" lIns="68580" tIns="34290" rIns="68580" bIns="34290" anchor="t"/>
          <a:lstStyle/>
          <a:p>
            <a:endParaRPr lang="zh-CN" altLang="en-US" dirty="0">
              <a:ea typeface="宋体" panose="02010600030101010101" pitchFamily="2" charset="-122"/>
            </a:endParaRPr>
          </a:p>
        </p:txBody>
      </p:sp>
      <p:pic>
        <p:nvPicPr>
          <p:cNvPr id="91140" name="Picture 4"/>
          <p:cNvPicPr>
            <a:picLocks noChangeAspect="1"/>
          </p:cNvPicPr>
          <p:nvPr/>
        </p:nvPicPr>
        <p:blipFill>
          <a:blip r:embed="rId2" cstate="print"/>
          <a:stretch>
            <a:fillRect/>
          </a:stretch>
        </p:blipFill>
        <p:spPr>
          <a:xfrm>
            <a:off x="787400" y="1270"/>
            <a:ext cx="3578860" cy="4790440"/>
          </a:xfrm>
          <a:prstGeom prst="rect">
            <a:avLst/>
          </a:prstGeom>
          <a:noFill/>
          <a:ln w="9525">
            <a:noFill/>
          </a:ln>
        </p:spPr>
      </p:pic>
      <p:pic>
        <p:nvPicPr>
          <p:cNvPr id="91145" name="Picture 9"/>
          <p:cNvPicPr>
            <a:picLocks noChangeAspect="1"/>
          </p:cNvPicPr>
          <p:nvPr/>
        </p:nvPicPr>
        <p:blipFill>
          <a:blip r:embed="rId3" cstate="print"/>
          <a:stretch>
            <a:fillRect/>
          </a:stretch>
        </p:blipFill>
        <p:spPr>
          <a:xfrm>
            <a:off x="4636294" y="0"/>
            <a:ext cx="3364706" cy="4857750"/>
          </a:xfrm>
          <a:prstGeom prst="rect">
            <a:avLst/>
          </a:prstGeom>
          <a:noFill/>
          <a:ln w="9525">
            <a:noFill/>
          </a:ln>
        </p:spPr>
      </p:pic>
      <p:sp>
        <p:nvSpPr>
          <p:cNvPr id="91146" name="AutoShape 10"/>
          <p:cNvSpPr>
            <a:spLocks noChangeArrowheads="1"/>
          </p:cNvSpPr>
          <p:nvPr/>
        </p:nvSpPr>
        <p:spPr bwMode="auto">
          <a:xfrm>
            <a:off x="3707606" y="1437085"/>
            <a:ext cx="837010" cy="594122"/>
          </a:xfrm>
          <a:prstGeom prst="wedgeRoundRectCallout">
            <a:avLst>
              <a:gd name="adj1" fmla="val 6472"/>
              <a:gd name="adj2" fmla="val -141384"/>
              <a:gd name="adj3" fmla="val 16667"/>
            </a:avLst>
          </a:prstGeom>
          <a:solidFill>
            <a:schemeClr val="accent1"/>
          </a:solidFill>
          <a:ln w="9525">
            <a:noFill/>
            <a:miter lim="800000"/>
          </a:ln>
          <a:effectLst>
            <a:prstShdw prst="shdw17" dist="17961" dir="2700000">
              <a:schemeClr val="accent1">
                <a:gamma/>
                <a:shade val="60000"/>
                <a:invGamma/>
              </a:schemeClr>
            </a:prst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b="1" i="0" u="none" strike="noStrike" kern="1200" cap="none" spc="0" normalizeH="0" baseline="0" noProof="0">
                <a:ln>
                  <a:noFill/>
                </a:ln>
                <a:solidFill>
                  <a:srgbClr val="FF0000"/>
                </a:solidFill>
                <a:effectLst/>
                <a:uLnTx/>
                <a:uFillTx/>
                <a:latin typeface="方正舒体" panose="02010601030101010101" pitchFamily="2" charset="-122"/>
                <a:ea typeface="方正舒体" panose="02010601030101010101" pitchFamily="2" charset="-122"/>
                <a:cs typeface="+mn-cs"/>
              </a:rPr>
              <a:t>注册</a:t>
            </a:r>
          </a:p>
        </p:txBody>
      </p:sp>
      <p:sp>
        <p:nvSpPr>
          <p:cNvPr id="91147" name="AutoShape 11"/>
          <p:cNvSpPr>
            <a:spLocks noChangeArrowheads="1"/>
          </p:cNvSpPr>
          <p:nvPr/>
        </p:nvSpPr>
        <p:spPr bwMode="auto">
          <a:xfrm>
            <a:off x="2412206" y="1869281"/>
            <a:ext cx="944166" cy="594122"/>
          </a:xfrm>
          <a:prstGeom prst="wedgeRoundRectCallout">
            <a:avLst>
              <a:gd name="adj1" fmla="val 23014"/>
              <a:gd name="adj2" fmla="val -219741"/>
              <a:gd name="adj3" fmla="val 16667"/>
            </a:avLst>
          </a:prstGeom>
          <a:solidFill>
            <a:schemeClr val="accent1"/>
          </a:solidFill>
          <a:ln w="9525">
            <a:noFill/>
            <a:miter lim="800000"/>
          </a:ln>
          <a:effectLst>
            <a:prstShdw prst="shdw17" dist="17961" dir="2700000">
              <a:schemeClr val="accent1">
                <a:gamma/>
                <a:shade val="60000"/>
                <a:invGamma/>
              </a:schemeClr>
            </a:prst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b="1" i="0" u="none" strike="noStrike" kern="1200" cap="none" spc="0" normalizeH="0" baseline="0" noProof="0">
                <a:ln>
                  <a:noFill/>
                </a:ln>
                <a:solidFill>
                  <a:srgbClr val="FF0000"/>
                </a:solidFill>
                <a:effectLst/>
                <a:uLnTx/>
                <a:uFillTx/>
                <a:latin typeface="方正舒体" panose="02010601030101010101" pitchFamily="2" charset="-122"/>
                <a:ea typeface="方正舒体" panose="02010601030101010101" pitchFamily="2" charset="-122"/>
                <a:cs typeface="+mn-cs"/>
              </a:rPr>
              <a:t>分类</a:t>
            </a:r>
          </a:p>
        </p:txBody>
      </p:sp>
      <p:sp>
        <p:nvSpPr>
          <p:cNvPr id="91148" name="Rectangle 12"/>
          <p:cNvSpPr/>
          <p:nvPr/>
        </p:nvSpPr>
        <p:spPr>
          <a:xfrm>
            <a:off x="4814888" y="519113"/>
            <a:ext cx="3186113" cy="1566863"/>
          </a:xfrm>
          <a:prstGeom prst="rect">
            <a:avLst/>
          </a:prstGeom>
          <a:noFill/>
          <a:ln w="19050" cap="flat" cmpd="sng">
            <a:solidFill>
              <a:srgbClr val="FF0000"/>
            </a:solidFill>
            <a:prstDash val="solid"/>
            <a:miter/>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 calcmode="lin" valueType="num">
                                      <p:cBhvr additive="base">
                                        <p:cTn id="7" dur="500" fill="hold"/>
                                        <p:tgtEl>
                                          <p:spTgt spid="91140"/>
                                        </p:tgtEl>
                                        <p:attrNameLst>
                                          <p:attrName>ppt_x</p:attrName>
                                        </p:attrNameLst>
                                      </p:cBhvr>
                                      <p:tavLst>
                                        <p:tav tm="0">
                                          <p:val>
                                            <p:strVal val="#ppt_x"/>
                                          </p:val>
                                        </p:tav>
                                        <p:tav tm="100000">
                                          <p:val>
                                            <p:strVal val="#ppt_x"/>
                                          </p:val>
                                        </p:tav>
                                      </p:tavLst>
                                    </p:anim>
                                    <p:anim calcmode="lin" valueType="num">
                                      <p:cBhvr additive="base">
                                        <p:cTn id="8" dur="500" fill="hold"/>
                                        <p:tgtEl>
                                          <p:spTgt spid="911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147"/>
                                        </p:tgtEl>
                                        <p:attrNameLst>
                                          <p:attrName>style.visibility</p:attrName>
                                        </p:attrNameLst>
                                      </p:cBhvr>
                                      <p:to>
                                        <p:strVal val="visible"/>
                                      </p:to>
                                    </p:set>
                                    <p:anim calcmode="lin" valueType="num">
                                      <p:cBhvr additive="base">
                                        <p:cTn id="13" dur="500" fill="hold"/>
                                        <p:tgtEl>
                                          <p:spTgt spid="91147"/>
                                        </p:tgtEl>
                                        <p:attrNameLst>
                                          <p:attrName>ppt_x</p:attrName>
                                        </p:attrNameLst>
                                      </p:cBhvr>
                                      <p:tavLst>
                                        <p:tav tm="0">
                                          <p:val>
                                            <p:strVal val="#ppt_x"/>
                                          </p:val>
                                        </p:tav>
                                        <p:tav tm="100000">
                                          <p:val>
                                            <p:strVal val="#ppt_x"/>
                                          </p:val>
                                        </p:tav>
                                      </p:tavLst>
                                    </p:anim>
                                    <p:anim calcmode="lin" valueType="num">
                                      <p:cBhvr additive="base">
                                        <p:cTn id="14" dur="500" fill="hold"/>
                                        <p:tgtEl>
                                          <p:spTgt spid="911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1146"/>
                                        </p:tgtEl>
                                        <p:attrNameLst>
                                          <p:attrName>style.visibility</p:attrName>
                                        </p:attrNameLst>
                                      </p:cBhvr>
                                      <p:to>
                                        <p:strVal val="visible"/>
                                      </p:to>
                                    </p:set>
                                    <p:anim calcmode="lin" valueType="num">
                                      <p:cBhvr additive="base">
                                        <p:cTn id="17" dur="500" fill="hold"/>
                                        <p:tgtEl>
                                          <p:spTgt spid="91146"/>
                                        </p:tgtEl>
                                        <p:attrNameLst>
                                          <p:attrName>ppt_x</p:attrName>
                                        </p:attrNameLst>
                                      </p:cBhvr>
                                      <p:tavLst>
                                        <p:tav tm="0">
                                          <p:val>
                                            <p:strVal val="#ppt_x"/>
                                          </p:val>
                                        </p:tav>
                                        <p:tav tm="100000">
                                          <p:val>
                                            <p:strVal val="#ppt_x"/>
                                          </p:val>
                                        </p:tav>
                                      </p:tavLst>
                                    </p:anim>
                                    <p:anim calcmode="lin" valueType="num">
                                      <p:cBhvr additive="base">
                                        <p:cTn id="18" dur="500" fill="hold"/>
                                        <p:tgtEl>
                                          <p:spTgt spid="911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1145"/>
                                        </p:tgtEl>
                                        <p:attrNameLst>
                                          <p:attrName>style.visibility</p:attrName>
                                        </p:attrNameLst>
                                      </p:cBhvr>
                                      <p:to>
                                        <p:strVal val="visible"/>
                                      </p:to>
                                    </p:set>
                                    <p:anim calcmode="lin" valueType="num">
                                      <p:cBhvr additive="base">
                                        <p:cTn id="23" dur="500" fill="hold"/>
                                        <p:tgtEl>
                                          <p:spTgt spid="91145"/>
                                        </p:tgtEl>
                                        <p:attrNameLst>
                                          <p:attrName>ppt_x</p:attrName>
                                        </p:attrNameLst>
                                      </p:cBhvr>
                                      <p:tavLst>
                                        <p:tav tm="0">
                                          <p:val>
                                            <p:strVal val="#ppt_x"/>
                                          </p:val>
                                        </p:tav>
                                        <p:tav tm="100000">
                                          <p:val>
                                            <p:strVal val="#ppt_x"/>
                                          </p:val>
                                        </p:tav>
                                      </p:tavLst>
                                    </p:anim>
                                    <p:anim calcmode="lin" valueType="num">
                                      <p:cBhvr additive="base">
                                        <p:cTn id="24" dur="500" fill="hold"/>
                                        <p:tgtEl>
                                          <p:spTgt spid="9114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1148"/>
                                        </p:tgtEl>
                                        <p:attrNameLst>
                                          <p:attrName>style.visibility</p:attrName>
                                        </p:attrNameLst>
                                      </p:cBhvr>
                                      <p:to>
                                        <p:strVal val="visible"/>
                                      </p:to>
                                    </p:set>
                                    <p:anim calcmode="lin" valueType="num">
                                      <p:cBhvr additive="base">
                                        <p:cTn id="29" dur="500" fill="hold"/>
                                        <p:tgtEl>
                                          <p:spTgt spid="91148"/>
                                        </p:tgtEl>
                                        <p:attrNameLst>
                                          <p:attrName>ppt_x</p:attrName>
                                        </p:attrNameLst>
                                      </p:cBhvr>
                                      <p:tavLst>
                                        <p:tav tm="0">
                                          <p:val>
                                            <p:strVal val="#ppt_x"/>
                                          </p:val>
                                        </p:tav>
                                        <p:tav tm="100000">
                                          <p:val>
                                            <p:strVal val="#ppt_x"/>
                                          </p:val>
                                        </p:tav>
                                      </p:tavLst>
                                    </p:anim>
                                    <p:anim calcmode="lin" valueType="num">
                                      <p:cBhvr additive="base">
                                        <p:cTn id="30" dur="500" fill="hold"/>
                                        <p:tgtEl>
                                          <p:spTgt spid="91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bldLvl="0" animBg="1"/>
      <p:bldP spid="91147" grpId="0" bldLvl="0" animBg="1"/>
      <p:bldP spid="91148"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a:xfrm>
            <a:off x="1485900" y="228600"/>
            <a:ext cx="5886450" cy="457200"/>
          </a:xfrm>
        </p:spPr>
        <p:txBody>
          <a:bodyPr vert="horz" wrap="square" lIns="68580" tIns="34290" rIns="68580" bIns="34290" anchor="ctr"/>
          <a:lstStyle/>
          <a:p>
            <a:endParaRPr lang="zh-CN" altLang="en-US" dirty="0">
              <a:ea typeface="宋体" panose="02010600030101010101" pitchFamily="2" charset="-122"/>
            </a:endParaRPr>
          </a:p>
        </p:txBody>
      </p:sp>
      <p:pic>
        <p:nvPicPr>
          <p:cNvPr id="7170" name="Picture 2"/>
          <p:cNvPicPr>
            <a:picLocks noChangeAspect="1" noChangeArrowheads="1"/>
          </p:cNvPicPr>
          <p:nvPr/>
        </p:nvPicPr>
        <p:blipFill>
          <a:blip r:embed="rId2" cstate="print"/>
          <a:srcRect/>
          <a:stretch>
            <a:fillRect/>
          </a:stretch>
        </p:blipFill>
        <p:spPr bwMode="auto">
          <a:xfrm>
            <a:off x="1429941" y="190500"/>
            <a:ext cx="2768008" cy="4781550"/>
          </a:xfrm>
          <a:prstGeom prst="rect">
            <a:avLst/>
          </a:prstGeom>
          <a:noFill/>
          <a:ln w="9525">
            <a:noFill/>
            <a:miter lim="800000"/>
            <a:headEnd/>
            <a:tailEnd/>
          </a:ln>
        </p:spPr>
      </p:pic>
      <p:sp>
        <p:nvSpPr>
          <p:cNvPr id="8" name="Rectangle 7"/>
          <p:cNvSpPr/>
          <p:nvPr/>
        </p:nvSpPr>
        <p:spPr>
          <a:xfrm>
            <a:off x="2855119" y="4532710"/>
            <a:ext cx="594122" cy="486965"/>
          </a:xfrm>
          <a:prstGeom prst="rect">
            <a:avLst/>
          </a:prstGeom>
          <a:noFill/>
          <a:ln w="19050" cap="flat" cmpd="sng">
            <a:solidFill>
              <a:srgbClr val="FF0000"/>
            </a:solidFill>
            <a:prstDash val="solid"/>
            <a:miter/>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
        <p:nvSpPr>
          <p:cNvPr id="9" name="圆角矩形标注 8"/>
          <p:cNvSpPr/>
          <p:nvPr/>
        </p:nvSpPr>
        <p:spPr bwMode="auto">
          <a:xfrm>
            <a:off x="2524125" y="3198491"/>
            <a:ext cx="1047750" cy="689618"/>
          </a:xfrm>
          <a:prstGeom prst="wedgeRoundRectCallout">
            <a:avLst>
              <a:gd name="adj1" fmla="val 15105"/>
              <a:gd name="adj2" fmla="val 152287"/>
              <a:gd name="adj3" fmla="val 16667"/>
            </a:avLst>
          </a:prstGeom>
          <a:solidFill>
            <a:schemeClr val="accent1"/>
          </a:solidFill>
          <a:ln w="9525" cap="flat" cmpd="sng" algn="ctr">
            <a:solidFill>
              <a:schemeClr val="tx1"/>
            </a:solidFill>
            <a:prstDash val="solid"/>
            <a:round/>
            <a:headEnd type="none" w="med" len="med"/>
            <a:tailEnd type="none" w="med" len="med"/>
          </a:ln>
        </p:spPr>
        <p:txBody>
          <a:bodyPr vert="horz" wrap="square" lIns="68580" tIns="34290" rIns="68580" bIns="34290" numCol="1" rtlCol="0" anchor="ctr"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smtClean="0">
                <a:ln>
                  <a:noFill/>
                </a:ln>
                <a:solidFill>
                  <a:srgbClr val="FF0000"/>
                </a:solidFill>
                <a:effectLst/>
                <a:latin typeface="方正舒体" panose="02010601030101010101" pitchFamily="2" charset="-122"/>
                <a:ea typeface="方正舒体" panose="02010601030101010101" pitchFamily="2" charset="-122"/>
              </a:rPr>
              <a:t>点此注册登录</a:t>
            </a:r>
          </a:p>
        </p:txBody>
      </p:sp>
      <p:pic>
        <p:nvPicPr>
          <p:cNvPr id="7171" name="Picture 3"/>
          <p:cNvPicPr>
            <a:picLocks noChangeAspect="1" noChangeArrowheads="1"/>
          </p:cNvPicPr>
          <p:nvPr/>
        </p:nvPicPr>
        <p:blipFill>
          <a:blip r:embed="rId3" cstate="print"/>
          <a:srcRect/>
          <a:stretch>
            <a:fillRect/>
          </a:stretch>
        </p:blipFill>
        <p:spPr bwMode="auto">
          <a:xfrm>
            <a:off x="4550569" y="0"/>
            <a:ext cx="2878442" cy="5003006"/>
          </a:xfrm>
          <a:prstGeom prst="rect">
            <a:avLst/>
          </a:prstGeom>
          <a:noFill/>
          <a:ln w="9525">
            <a:noFill/>
            <a:miter lim="800000"/>
            <a:headEnd/>
            <a:tailEnd/>
          </a:ln>
        </p:spPr>
      </p:pic>
      <p:sp>
        <p:nvSpPr>
          <p:cNvPr id="12" name="Rectangle 7"/>
          <p:cNvSpPr/>
          <p:nvPr/>
        </p:nvSpPr>
        <p:spPr>
          <a:xfrm>
            <a:off x="6807994" y="4656535"/>
            <a:ext cx="594122" cy="486965"/>
          </a:xfrm>
          <a:prstGeom prst="rect">
            <a:avLst/>
          </a:prstGeom>
          <a:noFill/>
          <a:ln w="19050" cap="flat" cmpd="sng">
            <a:solidFill>
              <a:srgbClr val="FF0000"/>
            </a:solidFill>
            <a:prstDash val="solid"/>
            <a:miter/>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2"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p:cNvPicPr>
          <p:nvPr/>
        </p:nvPicPr>
        <p:blipFill>
          <a:blip r:embed="rId2" cstate="print"/>
          <a:stretch>
            <a:fillRect/>
          </a:stretch>
        </p:blipFill>
        <p:spPr>
          <a:xfrm>
            <a:off x="5292080" y="1203598"/>
            <a:ext cx="2663007" cy="3784273"/>
          </a:xfrm>
          <a:prstGeom prst="rect">
            <a:avLst/>
          </a:prstGeom>
          <a:noFill/>
          <a:ln w="9525">
            <a:noFill/>
          </a:ln>
        </p:spPr>
      </p:pic>
      <p:sp>
        <p:nvSpPr>
          <p:cNvPr id="59395" name="矩形 4"/>
          <p:cNvSpPr/>
          <p:nvPr/>
        </p:nvSpPr>
        <p:spPr>
          <a:xfrm>
            <a:off x="5292080" y="4227934"/>
            <a:ext cx="395288" cy="30241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59396" name="矩形 4"/>
          <p:cNvSpPr/>
          <p:nvPr/>
        </p:nvSpPr>
        <p:spPr>
          <a:xfrm>
            <a:off x="6012160" y="4227934"/>
            <a:ext cx="1223963" cy="30241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35177" name="Rectangle 9"/>
          <p:cNvSpPr>
            <a:spLocks noChangeArrowheads="1"/>
          </p:cNvSpPr>
          <p:nvPr/>
        </p:nvSpPr>
        <p:spPr bwMode="auto">
          <a:xfrm>
            <a:off x="4716016" y="123478"/>
            <a:ext cx="3456384" cy="864096"/>
          </a:xfrm>
          <a:prstGeom prst="rect">
            <a:avLst/>
          </a:prstGeom>
          <a:solidFill>
            <a:schemeClr val="accent1"/>
          </a:solidFill>
          <a:ln w="9525" algn="ctr">
            <a:noFill/>
            <a:miter lim="800000"/>
          </a:ln>
          <a:effectLst>
            <a:prstShdw prst="shdw17" dist="17961" dir="2700000">
              <a:schemeClr val="accent1">
                <a:gamma/>
                <a:shade val="60000"/>
                <a:invGamma/>
              </a:schemeClr>
            </a:prstShdw>
          </a:effectLst>
        </p:spPr>
        <p:txBody>
          <a:bodyPr wrap="none" anchor="ctr"/>
          <a:lstStyle/>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FF5050"/>
                </a:solidFill>
                <a:effectLst/>
                <a:uLnTx/>
                <a:uFillTx/>
                <a:latin typeface="方正舒体" panose="02010601030101010101" pitchFamily="2" charset="-122"/>
                <a:ea typeface="方正舒体" panose="02010601030101010101" pitchFamily="2" charset="-122"/>
                <a:cs typeface="+mn-cs"/>
              </a:rPr>
              <a:t>F</a:t>
            </a:r>
            <a:r>
              <a:rPr kumimoji="0" lang="zh-CN" altLang="en-US" sz="1400" b="1" i="0" u="none" strike="noStrike" kern="1200" cap="none" spc="0" normalizeH="0" baseline="0" noProof="0" dirty="0">
                <a:ln>
                  <a:noFill/>
                </a:ln>
                <a:solidFill>
                  <a:srgbClr val="FF5050"/>
                </a:solidFill>
                <a:effectLst/>
                <a:uLnTx/>
                <a:uFillTx/>
                <a:latin typeface="方正舒体" panose="02010601030101010101" pitchFamily="2" charset="-122"/>
                <a:ea typeface="方正舒体" panose="02010601030101010101" pitchFamily="2" charset="-122"/>
                <a:cs typeface="+mn-cs"/>
              </a:rPr>
              <a:t>咨询</a:t>
            </a:r>
            <a:r>
              <a:rPr kumimoji="0" lang="en-US" altLang="zh-CN" sz="1400" b="1" i="0" u="none" strike="noStrike" kern="1200" cap="none" spc="0" normalizeH="0" baseline="0" noProof="0" dirty="0">
                <a:ln>
                  <a:noFill/>
                </a:ln>
                <a:solidFill>
                  <a:srgbClr val="FF5050"/>
                </a:solidFill>
                <a:effectLst/>
                <a:uLnTx/>
                <a:uFillTx/>
                <a:latin typeface="方正舒体" panose="02010601030101010101" pitchFamily="2" charset="-122"/>
                <a:ea typeface="方正舒体" panose="02010601030101010101" pitchFamily="2" charset="-122"/>
                <a:cs typeface="+mn-cs"/>
              </a:rPr>
              <a:t>/</a:t>
            </a:r>
            <a:r>
              <a:rPr kumimoji="0" lang="zh-CN" altLang="en-US" sz="1400" b="1" i="0" u="none" strike="noStrike" kern="1200" cap="none" spc="0" normalizeH="0" baseline="0" noProof="0" dirty="0">
                <a:ln>
                  <a:noFill/>
                </a:ln>
                <a:solidFill>
                  <a:srgbClr val="FF5050"/>
                </a:solidFill>
                <a:effectLst/>
                <a:uLnTx/>
                <a:uFillTx/>
                <a:latin typeface="方正舒体" panose="02010601030101010101" pitchFamily="2" charset="-122"/>
                <a:ea typeface="方正舒体" panose="02010601030101010101" pitchFamily="2" charset="-122"/>
                <a:cs typeface="+mn-cs"/>
              </a:rPr>
              <a:t>建</a:t>
            </a:r>
            <a:r>
              <a:rPr kumimoji="0" lang="zh-CN" altLang="en-US" sz="1400" b="1" i="0" u="none" strike="noStrike" kern="1200" cap="none" spc="0" normalizeH="0" baseline="0" noProof="0" dirty="0" smtClean="0">
                <a:ln>
                  <a:noFill/>
                </a:ln>
                <a:solidFill>
                  <a:srgbClr val="FF5050"/>
                </a:solidFill>
                <a:effectLst/>
                <a:uLnTx/>
                <a:uFillTx/>
                <a:latin typeface="方正舒体" panose="02010601030101010101" pitchFamily="2" charset="-122"/>
                <a:ea typeface="方正舒体" panose="02010601030101010101" pitchFamily="2" charset="-122"/>
                <a:cs typeface="+mn-cs"/>
              </a:rPr>
              <a:t>议：图书馆微信设有关键字自动</a:t>
            </a:r>
            <a:endParaRPr kumimoji="0" lang="en-US" altLang="zh-CN" sz="1400" b="1" i="0" u="none" strike="noStrike" kern="1200" cap="none" spc="0" normalizeH="0" baseline="0" noProof="0" dirty="0" smtClean="0">
              <a:ln>
                <a:noFill/>
              </a:ln>
              <a:solidFill>
                <a:srgbClr val="FF5050"/>
              </a:solidFill>
              <a:effectLst/>
              <a:uLnTx/>
              <a:uFillTx/>
              <a:latin typeface="方正舒体" panose="02010601030101010101" pitchFamily="2" charset="-122"/>
              <a:ea typeface="方正舒体" panose="02010601030101010101" pitchFamily="2" charset="-122"/>
              <a:cs typeface="+mn-cs"/>
            </a:endParaRPr>
          </a:p>
          <a:p>
            <a:pPr marL="0" marR="0" lvl="0" indent="0"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rgbClr val="FF5050"/>
                </a:solidFill>
                <a:effectLst/>
                <a:uLnTx/>
                <a:uFillTx/>
                <a:latin typeface="方正舒体" panose="02010601030101010101" pitchFamily="2" charset="-122"/>
                <a:ea typeface="方正舒体" panose="02010601030101010101" pitchFamily="2" charset="-122"/>
                <a:cs typeface="+mn-cs"/>
              </a:rPr>
              <a:t>回复，如自动回复不能满足你的要求，可</a:t>
            </a:r>
            <a:endParaRPr kumimoji="0" lang="en-US" altLang="zh-CN" sz="1400" b="1" i="0" u="none" strike="noStrike" kern="1200" cap="none" spc="0" normalizeH="0" baseline="0" noProof="0" dirty="0" smtClean="0">
              <a:ln>
                <a:noFill/>
              </a:ln>
              <a:solidFill>
                <a:srgbClr val="FF5050"/>
              </a:solidFill>
              <a:effectLst/>
              <a:uLnTx/>
              <a:uFillTx/>
              <a:latin typeface="方正舒体" panose="02010601030101010101" pitchFamily="2" charset="-122"/>
              <a:ea typeface="方正舒体" panose="02010601030101010101" pitchFamily="2" charset="-122"/>
              <a:cs typeface="+mn-cs"/>
            </a:endParaRPr>
          </a:p>
          <a:p>
            <a:pPr marL="0" marR="0" lvl="0" indent="0"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rgbClr val="FF5050"/>
                </a:solidFill>
                <a:effectLst/>
                <a:uLnTx/>
                <a:uFillTx/>
                <a:latin typeface="方正舒体" panose="02010601030101010101" pitchFamily="2" charset="-122"/>
                <a:ea typeface="方正舒体" panose="02010601030101010101" pitchFamily="2" charset="-122"/>
                <a:cs typeface="+mn-cs"/>
              </a:rPr>
              <a:t>再重复提问一次。</a:t>
            </a:r>
            <a:endParaRPr kumimoji="0" lang="zh-CN" altLang="en-US" sz="1400" b="1" i="0" u="none" strike="noStrike" kern="1200" cap="none" spc="0" normalizeH="0" baseline="0" noProof="0" dirty="0">
              <a:ln>
                <a:noFill/>
              </a:ln>
              <a:solidFill>
                <a:srgbClr val="FF5050"/>
              </a:solidFill>
              <a:effectLst/>
              <a:uLnTx/>
              <a:uFillTx/>
              <a:latin typeface="方正舒体" panose="02010601030101010101" pitchFamily="2" charset="-122"/>
              <a:ea typeface="方正舒体" panose="02010601030101010101" pitchFamily="2" charset="-122"/>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539553" y="267494"/>
            <a:ext cx="2862396" cy="4876006"/>
          </a:xfrm>
          <a:prstGeom prst="rect">
            <a:avLst/>
          </a:prstGeom>
          <a:noFill/>
          <a:ln w="9525">
            <a:noFill/>
            <a:miter lim="800000"/>
            <a:headEnd/>
            <a:tailEnd/>
          </a:ln>
        </p:spPr>
      </p:pic>
      <p:sp>
        <p:nvSpPr>
          <p:cNvPr id="10" name="矩形 4"/>
          <p:cNvSpPr/>
          <p:nvPr/>
        </p:nvSpPr>
        <p:spPr>
          <a:xfrm>
            <a:off x="2699792" y="4841081"/>
            <a:ext cx="704850" cy="30241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1" name="矩形 4"/>
          <p:cNvSpPr/>
          <p:nvPr/>
        </p:nvSpPr>
        <p:spPr>
          <a:xfrm>
            <a:off x="2483768" y="3075806"/>
            <a:ext cx="864096" cy="1619250"/>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3157220" y="2378075"/>
            <a:ext cx="1419860" cy="1323975"/>
          </a:xfrm>
          <a:prstGeom prst="hexagon">
            <a:avLst/>
          </a:prstGeom>
        </p:spPr>
      </p:pic>
      <p:pic>
        <p:nvPicPr>
          <p:cNvPr id="60419" name="Picture 4"/>
          <p:cNvPicPr>
            <a:picLocks noChangeAspect="1"/>
          </p:cNvPicPr>
          <p:nvPr/>
        </p:nvPicPr>
        <p:blipFill>
          <a:blip r:embed="rId3" cstate="print"/>
          <a:stretch>
            <a:fillRect/>
          </a:stretch>
        </p:blipFill>
        <p:spPr>
          <a:xfrm>
            <a:off x="6100445" y="1821180"/>
            <a:ext cx="2160016" cy="2155619"/>
          </a:xfrm>
          <a:prstGeom prst="rect">
            <a:avLst/>
          </a:prstGeom>
          <a:noFill/>
          <a:ln w="9525">
            <a:noFill/>
          </a:ln>
        </p:spPr>
      </p:pic>
      <p:grpSp>
        <p:nvGrpSpPr>
          <p:cNvPr id="2" name="组合 1"/>
          <p:cNvGrpSpPr/>
          <p:nvPr/>
        </p:nvGrpSpPr>
        <p:grpSpPr>
          <a:xfrm>
            <a:off x="665163" y="290195"/>
            <a:ext cx="5423852" cy="4132263"/>
            <a:chOff x="1943" y="3055"/>
            <a:chExt cx="8541" cy="6508"/>
          </a:xfrm>
        </p:grpSpPr>
        <p:cxnSp>
          <p:nvCxnSpPr>
            <p:cNvPr id="9225" name="AutoShape 9"/>
            <p:cNvCxnSpPr/>
            <p:nvPr/>
          </p:nvCxnSpPr>
          <p:spPr>
            <a:xfrm>
              <a:off x="8103" y="7368"/>
              <a:ext cx="2381" cy="10"/>
            </a:xfrm>
            <a:prstGeom prst="straightConnector1">
              <a:avLst/>
            </a:prstGeom>
            <a:ln w="9525" cap="flat" cmpd="sng">
              <a:solidFill>
                <a:srgbClr val="000000"/>
              </a:solidFill>
              <a:prstDash val="solid"/>
              <a:round/>
              <a:headEnd type="none" w="med" len="med"/>
              <a:tailEnd type="triangle" w="med" len="med"/>
            </a:ln>
          </p:spPr>
        </p:cxnSp>
        <p:sp>
          <p:nvSpPr>
            <p:cNvPr id="9217" name="AutoShape 1"/>
            <p:cNvSpPr/>
            <p:nvPr/>
          </p:nvSpPr>
          <p:spPr>
            <a:xfrm>
              <a:off x="3870" y="3055"/>
              <a:ext cx="2390" cy="2085"/>
            </a:xfrm>
            <a:prstGeom prst="hexagon">
              <a:avLst>
                <a:gd name="adj" fmla="val 28657"/>
                <a:gd name="vf" fmla="val 115470"/>
              </a:avLst>
            </a:prstGeom>
            <a:solidFill>
              <a:srgbClr val="496B98">
                <a:alpha val="79999"/>
              </a:srgbClr>
            </a:solidFill>
            <a:ln w="9525">
              <a:noFill/>
            </a:ln>
          </p:spPr>
          <p:txBody>
            <a:bodyPr lIns="90000" tIns="64404" rIns="90000" bIns="45000" anchor="ctr"/>
            <a:lstStyle/>
            <a:p>
              <a:pPr algn="ctr" defTabSz="0" hangingPunct="0">
                <a:tabLst>
                  <a:tab pos="723900" algn="l"/>
                  <a:tab pos="1447800" algn="l"/>
                </a:tabLst>
              </a:pPr>
              <a:endParaRPr lang="en-US" altLang="zh-CN" sz="2200" dirty="0">
                <a:solidFill>
                  <a:srgbClr val="FFFFFF"/>
                </a:solidFill>
                <a:latin typeface="Arial" panose="020B0604020202020204" pitchFamily="34" charset="0"/>
              </a:endParaRPr>
            </a:p>
          </p:txBody>
        </p:sp>
        <p:sp>
          <p:nvSpPr>
            <p:cNvPr id="9218" name="AutoShape 2"/>
            <p:cNvSpPr/>
            <p:nvPr/>
          </p:nvSpPr>
          <p:spPr>
            <a:xfrm>
              <a:off x="1943" y="4133"/>
              <a:ext cx="2390" cy="2085"/>
            </a:xfrm>
            <a:prstGeom prst="hexagon">
              <a:avLst>
                <a:gd name="adj" fmla="val 28657"/>
                <a:gd name="vf" fmla="val 115470"/>
              </a:avLst>
            </a:prstGeom>
            <a:solidFill>
              <a:srgbClr val="496B98">
                <a:alpha val="79999"/>
              </a:srgbClr>
            </a:solidFill>
            <a:ln w="9525">
              <a:noFill/>
            </a:ln>
          </p:spPr>
          <p:txBody>
            <a:bodyPr lIns="90000" tIns="64404" rIns="90000" bIns="45000" anchor="ctr"/>
            <a:lstStyle/>
            <a:p>
              <a:pPr algn="ctr" defTabSz="0" hangingPunct="0">
                <a:tabLst>
                  <a:tab pos="723900" algn="l"/>
                  <a:tab pos="1447800" algn="l"/>
                </a:tabLst>
              </a:pPr>
              <a:endParaRPr lang="en-US" altLang="zh-CN" sz="2200" dirty="0">
                <a:solidFill>
                  <a:srgbClr val="FFFFFF"/>
                </a:solidFill>
                <a:latin typeface="Arial" panose="020B0604020202020204" pitchFamily="34" charset="0"/>
              </a:endParaRPr>
            </a:p>
          </p:txBody>
        </p:sp>
        <p:sp>
          <p:nvSpPr>
            <p:cNvPr id="9219" name="AutoShape 3"/>
            <p:cNvSpPr/>
            <p:nvPr/>
          </p:nvSpPr>
          <p:spPr>
            <a:xfrm>
              <a:off x="1943" y="6343"/>
              <a:ext cx="2390" cy="2085"/>
            </a:xfrm>
            <a:prstGeom prst="hexagon">
              <a:avLst>
                <a:gd name="adj" fmla="val 28657"/>
                <a:gd name="vf" fmla="val 115470"/>
              </a:avLst>
            </a:prstGeom>
            <a:solidFill>
              <a:srgbClr val="496B98">
                <a:alpha val="79999"/>
              </a:srgbClr>
            </a:solidFill>
            <a:ln w="9525">
              <a:noFill/>
            </a:ln>
          </p:spPr>
          <p:txBody>
            <a:bodyPr lIns="90000" tIns="64404" rIns="90000" bIns="45000" anchor="ctr"/>
            <a:lstStyle/>
            <a:p>
              <a:pPr algn="ctr" defTabSz="0" hangingPunct="0">
                <a:tabLst>
                  <a:tab pos="723900" algn="l"/>
                  <a:tab pos="1447800" algn="l"/>
                </a:tabLst>
              </a:pPr>
              <a:endParaRPr lang="en-US" altLang="zh-CN" sz="2200" dirty="0">
                <a:solidFill>
                  <a:srgbClr val="FFFFFF"/>
                </a:solidFill>
                <a:latin typeface="Arial" panose="020B0604020202020204" pitchFamily="34" charset="0"/>
              </a:endParaRPr>
            </a:p>
          </p:txBody>
        </p:sp>
        <p:sp>
          <p:nvSpPr>
            <p:cNvPr id="9220" name="AutoShape 4"/>
            <p:cNvSpPr/>
            <p:nvPr/>
          </p:nvSpPr>
          <p:spPr>
            <a:xfrm>
              <a:off x="5798" y="4133"/>
              <a:ext cx="2390" cy="2085"/>
            </a:xfrm>
            <a:prstGeom prst="hexagon">
              <a:avLst>
                <a:gd name="adj" fmla="val 28657"/>
                <a:gd name="vf" fmla="val 115470"/>
              </a:avLst>
            </a:prstGeom>
            <a:solidFill>
              <a:srgbClr val="496B98">
                <a:alpha val="79999"/>
              </a:srgbClr>
            </a:solidFill>
            <a:ln w="9525">
              <a:noFill/>
            </a:ln>
          </p:spPr>
          <p:txBody>
            <a:bodyPr lIns="90000" tIns="64404" rIns="90000" bIns="45000" anchor="ctr"/>
            <a:lstStyle/>
            <a:p>
              <a:pPr algn="ctr" defTabSz="0" hangingPunct="0">
                <a:tabLst>
                  <a:tab pos="723900" algn="l"/>
                  <a:tab pos="1447800" algn="l"/>
                </a:tabLst>
              </a:pPr>
              <a:endParaRPr lang="en-US" altLang="zh-CN" sz="2200" dirty="0">
                <a:solidFill>
                  <a:srgbClr val="FFFFFF"/>
                </a:solidFill>
                <a:latin typeface="Arial" panose="020B0604020202020204" pitchFamily="34" charset="0"/>
              </a:endParaRPr>
            </a:p>
          </p:txBody>
        </p:sp>
        <p:sp>
          <p:nvSpPr>
            <p:cNvPr id="9221" name="AutoShape 5"/>
            <p:cNvSpPr/>
            <p:nvPr/>
          </p:nvSpPr>
          <p:spPr>
            <a:xfrm>
              <a:off x="3870" y="5265"/>
              <a:ext cx="2390" cy="2085"/>
            </a:xfrm>
            <a:prstGeom prst="hexagon">
              <a:avLst>
                <a:gd name="adj" fmla="val 28657"/>
                <a:gd name="vf" fmla="val 115470"/>
              </a:avLst>
            </a:prstGeom>
            <a:solidFill>
              <a:srgbClr val="496B98">
                <a:alpha val="79999"/>
              </a:srgbClr>
            </a:solidFill>
            <a:ln w="9525">
              <a:noFill/>
            </a:ln>
          </p:spPr>
          <p:txBody>
            <a:bodyPr lIns="90000" tIns="64404" rIns="90000" bIns="45000" anchor="ctr"/>
            <a:lstStyle/>
            <a:p>
              <a:pPr algn="ctr" defTabSz="0" hangingPunct="0">
                <a:tabLst>
                  <a:tab pos="723900" algn="l"/>
                  <a:tab pos="1447800" algn="l"/>
                </a:tabLst>
              </a:pPr>
              <a:endParaRPr lang="en-US" altLang="zh-CN" sz="2200" dirty="0">
                <a:solidFill>
                  <a:srgbClr val="FFFFFF"/>
                </a:solidFill>
                <a:latin typeface="Arial" panose="020B0604020202020204" pitchFamily="34" charset="0"/>
              </a:endParaRPr>
            </a:p>
          </p:txBody>
        </p:sp>
        <p:sp>
          <p:nvSpPr>
            <p:cNvPr id="9222" name="AutoShape 6"/>
            <p:cNvSpPr/>
            <p:nvPr/>
          </p:nvSpPr>
          <p:spPr>
            <a:xfrm>
              <a:off x="3870" y="7478"/>
              <a:ext cx="2390" cy="2085"/>
            </a:xfrm>
            <a:prstGeom prst="hexagon">
              <a:avLst>
                <a:gd name="adj" fmla="val 28657"/>
                <a:gd name="vf" fmla="val 115470"/>
              </a:avLst>
            </a:prstGeom>
            <a:solidFill>
              <a:srgbClr val="496B98">
                <a:alpha val="79999"/>
              </a:srgbClr>
            </a:solidFill>
            <a:ln w="9525">
              <a:noFill/>
            </a:ln>
          </p:spPr>
          <p:txBody>
            <a:bodyPr lIns="90000" tIns="64404" rIns="90000" bIns="45000" anchor="ctr"/>
            <a:lstStyle/>
            <a:p>
              <a:pPr algn="ctr" defTabSz="0" hangingPunct="0">
                <a:tabLst>
                  <a:tab pos="723900" algn="l"/>
                  <a:tab pos="1447800" algn="l"/>
                </a:tabLst>
              </a:pPr>
              <a:endParaRPr lang="en-US" altLang="zh-CN" sz="2200" dirty="0">
                <a:solidFill>
                  <a:srgbClr val="FFFFFF"/>
                </a:solidFill>
                <a:latin typeface="Arial" panose="020B0604020202020204" pitchFamily="34" charset="0"/>
              </a:endParaRPr>
            </a:p>
          </p:txBody>
        </p:sp>
        <p:sp>
          <p:nvSpPr>
            <p:cNvPr id="9223" name="AutoShape 7"/>
            <p:cNvSpPr/>
            <p:nvPr/>
          </p:nvSpPr>
          <p:spPr>
            <a:xfrm>
              <a:off x="5795" y="6343"/>
              <a:ext cx="2390" cy="2085"/>
            </a:xfrm>
            <a:prstGeom prst="hexagon">
              <a:avLst>
                <a:gd name="adj" fmla="val 28657"/>
                <a:gd name="vf" fmla="val 115470"/>
              </a:avLst>
            </a:prstGeom>
            <a:noFill/>
            <a:ln w="9525" cap="flat" cmpd="sng">
              <a:solidFill>
                <a:srgbClr val="496B98"/>
              </a:solidFill>
              <a:prstDash val="solid"/>
              <a:miter/>
              <a:headEnd type="none" w="med" len="med"/>
              <a:tailEnd type="none" w="med" len="med"/>
            </a:ln>
          </p:spPr>
          <p:txBody>
            <a:bodyPr lIns="90000" tIns="60876" rIns="90000" bIns="45000" anchor="ctr"/>
            <a:lstStyle/>
            <a:p>
              <a:pPr algn="ctr" defTabSz="0" hangingPunct="0">
                <a:tabLst>
                  <a:tab pos="723900" algn="l"/>
                  <a:tab pos="1447800" algn="l"/>
                </a:tabLst>
              </a:pPr>
              <a:r>
                <a:rPr lang="en-US" altLang="zh-CN" dirty="0">
                  <a:solidFill>
                    <a:srgbClr val="FFFFFF"/>
                  </a:solidFill>
                  <a:latin typeface="Arial" panose="020B0604020202020204" pitchFamily="34" charset="0"/>
                </a:rPr>
                <a:t> </a:t>
              </a:r>
            </a:p>
          </p:txBody>
        </p:sp>
      </p:grpSp>
      <p:sp>
        <p:nvSpPr>
          <p:cNvPr id="5" name="文本框 4"/>
          <p:cNvSpPr txBox="1"/>
          <p:nvPr/>
        </p:nvSpPr>
        <p:spPr>
          <a:xfrm>
            <a:off x="2157730" y="444500"/>
            <a:ext cx="1081405" cy="953135"/>
          </a:xfrm>
          <a:prstGeom prst="rect">
            <a:avLst/>
          </a:prstGeom>
          <a:noFill/>
        </p:spPr>
        <p:txBody>
          <a:bodyPr wrap="square" rtlCol="0">
            <a:spAutoFit/>
          </a:bodyPr>
          <a:lstStyle/>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信 息</a:t>
            </a:r>
          </a:p>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发 布</a:t>
            </a:r>
          </a:p>
        </p:txBody>
      </p:sp>
      <p:sp>
        <p:nvSpPr>
          <p:cNvPr id="6" name="文本框 5"/>
          <p:cNvSpPr txBox="1"/>
          <p:nvPr/>
        </p:nvSpPr>
        <p:spPr>
          <a:xfrm>
            <a:off x="925195" y="1125220"/>
            <a:ext cx="1000125" cy="953135"/>
          </a:xfrm>
          <a:prstGeom prst="rect">
            <a:avLst/>
          </a:prstGeom>
          <a:noFill/>
        </p:spPr>
        <p:txBody>
          <a:bodyPr wrap="none" rtlCol="0">
            <a:spAutoFit/>
          </a:bodyPr>
          <a:lstStyle/>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解 答</a:t>
            </a:r>
          </a:p>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咨 询</a:t>
            </a:r>
            <a:endPar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endParaRPr>
          </a:p>
        </p:txBody>
      </p:sp>
      <p:sp>
        <p:nvSpPr>
          <p:cNvPr id="7" name="文本框 6"/>
          <p:cNvSpPr txBox="1"/>
          <p:nvPr/>
        </p:nvSpPr>
        <p:spPr>
          <a:xfrm>
            <a:off x="911860" y="2560955"/>
            <a:ext cx="1006475" cy="953135"/>
          </a:xfrm>
          <a:prstGeom prst="rect">
            <a:avLst/>
          </a:prstGeom>
          <a:noFill/>
        </p:spPr>
        <p:txBody>
          <a:bodyPr wrap="square" rtlCol="0">
            <a:spAutoFit/>
          </a:bodyPr>
          <a:lstStyle/>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接 受</a:t>
            </a:r>
          </a:p>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投 诉</a:t>
            </a:r>
            <a:endParaRPr lang="zh-CN" altLang="en-US"/>
          </a:p>
        </p:txBody>
      </p:sp>
      <p:sp>
        <p:nvSpPr>
          <p:cNvPr id="8" name="文本框 7"/>
          <p:cNvSpPr txBox="1"/>
          <p:nvPr/>
        </p:nvSpPr>
        <p:spPr>
          <a:xfrm>
            <a:off x="2157730" y="3276600"/>
            <a:ext cx="1000125" cy="953135"/>
          </a:xfrm>
          <a:prstGeom prst="rect">
            <a:avLst/>
          </a:prstGeom>
          <a:noFill/>
        </p:spPr>
        <p:txBody>
          <a:bodyPr wrap="none" rtlCol="0">
            <a:spAutoFit/>
          </a:bodyPr>
          <a:lstStyle/>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图 书</a:t>
            </a:r>
          </a:p>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推 荐</a:t>
            </a:r>
            <a:endParaRPr lang="zh-CN" altLang="en-US"/>
          </a:p>
        </p:txBody>
      </p:sp>
      <p:sp>
        <p:nvSpPr>
          <p:cNvPr id="9" name="文本框 8"/>
          <p:cNvSpPr txBox="1"/>
          <p:nvPr/>
        </p:nvSpPr>
        <p:spPr>
          <a:xfrm>
            <a:off x="3264535" y="1231900"/>
            <a:ext cx="1249680" cy="1229995"/>
          </a:xfrm>
          <a:prstGeom prst="rect">
            <a:avLst/>
          </a:prstGeom>
          <a:noFill/>
        </p:spPr>
        <p:txBody>
          <a:bodyPr wrap="none" rtlCol="0">
            <a:spAutoFit/>
          </a:bodyPr>
          <a:lstStyle/>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微书评</a:t>
            </a:r>
          </a:p>
          <a:p>
            <a:pPr algn="l"/>
            <a:r>
              <a:rPr lang="zh-CN" altLang="en-US" sz="2800" b="1" noProof="0">
                <a:ln>
                  <a:noFill/>
                </a:ln>
                <a:solidFill>
                  <a:schemeClr val="accent2"/>
                </a:solidFill>
                <a:effectLst/>
                <a:uLnTx/>
                <a:uFillTx/>
                <a:latin typeface="微软雅黑" panose="020B0503020204020204" pitchFamily="34" charset="-122"/>
                <a:ea typeface="微软雅黑" panose="020B0503020204020204" pitchFamily="34" charset="-122"/>
                <a:sym typeface="+mn-ea"/>
              </a:rPr>
              <a:t> 竞赛</a:t>
            </a:r>
            <a:endParaRPr kumimoji="0" lang="zh-CN" altLang="en-US" b="1" i="0" u="none" strike="noStrike" kern="1200" cap="none" spc="0" normalizeH="0" baseline="0" noProof="0">
              <a:ln>
                <a:noFill/>
              </a:ln>
              <a:solidFill>
                <a:schemeClr val="tx1"/>
              </a:solidFill>
              <a:effectLst/>
              <a:uLnTx/>
              <a:uFillTx/>
              <a:latin typeface="方正舒体" panose="02010601030101010101" pitchFamily="2" charset="-122"/>
              <a:ea typeface="方正舒体" panose="02010601030101010101" pitchFamily="2" charset="-122"/>
              <a:cs typeface="+mn-cs"/>
            </a:endParaRPr>
          </a:p>
          <a:p>
            <a:endParaRPr lang="zh-CN" altLang="en-US"/>
          </a:p>
        </p:txBody>
      </p:sp>
      <p:sp>
        <p:nvSpPr>
          <p:cNvPr id="10" name="文本框 9"/>
          <p:cNvSpPr txBox="1"/>
          <p:nvPr/>
        </p:nvSpPr>
        <p:spPr>
          <a:xfrm>
            <a:off x="1795780" y="1878965"/>
            <a:ext cx="1590040" cy="829945"/>
          </a:xfrm>
          <a:prstGeom prst="rect">
            <a:avLst/>
          </a:prstGeom>
          <a:noFill/>
        </p:spPr>
        <p:txBody>
          <a:bodyPr wrap="none" rtlCol="0">
            <a:spAutoFit/>
          </a:bodyPr>
          <a:lstStyle/>
          <a:p>
            <a:r>
              <a:rPr lang="zh-CN" altLang="en-US" sz="2400" b="1" noProof="0">
                <a:ln>
                  <a:noFill/>
                </a:ln>
                <a:solidFill>
                  <a:srgbClr val="E02E33"/>
                </a:solidFill>
                <a:effectLst/>
                <a:uLnTx/>
                <a:uFillTx/>
                <a:latin typeface="微软雅黑" panose="020B0503020204020204" pitchFamily="34" charset="-122"/>
                <a:ea typeface="微软雅黑" panose="020B0503020204020204" pitchFamily="34" charset="-122"/>
              </a:rPr>
              <a:t>2、图书馆</a:t>
            </a:r>
          </a:p>
          <a:p>
            <a:r>
              <a:rPr lang="zh-CN" altLang="en-US" sz="2400" b="1" noProof="0">
                <a:ln>
                  <a:noFill/>
                </a:ln>
                <a:solidFill>
                  <a:srgbClr val="E02E33"/>
                </a:solidFill>
                <a:effectLst/>
                <a:uLnTx/>
                <a:uFillTx/>
                <a:latin typeface="微软雅黑" panose="020B0503020204020204" pitchFamily="34" charset="-122"/>
                <a:ea typeface="微软雅黑" panose="020B0503020204020204" pitchFamily="34" charset="-122"/>
              </a:rPr>
              <a:t>     微 博</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8(向天歌演示原创作品：www.TopPPT.cn)"/>
          <p:cNvSpPr/>
          <p:nvPr/>
        </p:nvSpPr>
        <p:spPr>
          <a:xfrm>
            <a:off x="3261995" y="1915160"/>
            <a:ext cx="5653405" cy="1331595"/>
          </a:xfrm>
          <a:prstGeom prst="rect">
            <a:avLst/>
          </a:prstGeom>
          <a:gradFill>
            <a:gsLst>
              <a:gs pos="2000">
                <a:schemeClr val="bg1"/>
              </a:gs>
              <a:gs pos="63000">
                <a:srgbClr val="7FD46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
        <p:nvSpPr>
          <p:cNvPr id="48" name="Rectangle 28(向天歌演示原创作品：www.TopPPT.cn)"/>
          <p:cNvSpPr/>
          <p:nvPr/>
        </p:nvSpPr>
        <p:spPr>
          <a:xfrm>
            <a:off x="3261995" y="3418205"/>
            <a:ext cx="5653405" cy="1568450"/>
          </a:xfrm>
          <a:prstGeom prst="rect">
            <a:avLst/>
          </a:prstGeom>
          <a:gradFill>
            <a:gsLst>
              <a:gs pos="2000">
                <a:schemeClr val="bg1"/>
              </a:gs>
              <a:gs pos="39000">
                <a:srgbClr val="7FD46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24765" y="1832610"/>
            <a:ext cx="2858135" cy="521970"/>
          </a:xfrm>
          <a:prstGeom prst="rect">
            <a:avLst/>
          </a:prstGeom>
          <a:noFill/>
        </p:spPr>
        <p:txBody>
          <a:bodyPr wrap="square" rtlCol="0" anchor="t">
            <a:spAutoFit/>
          </a:bodyPr>
          <a:lstStyle/>
          <a:p>
            <a:pPr algn="ctr"/>
            <a:r>
              <a:rPr lang="en-US" altLang="zh-CN"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、移动图书馆</a:t>
            </a:r>
          </a:p>
        </p:txBody>
      </p:sp>
      <p:pic>
        <p:nvPicPr>
          <p:cNvPr id="62468" name="Picture 7"/>
          <p:cNvPicPr>
            <a:picLocks noChangeAspect="1"/>
          </p:cNvPicPr>
          <p:nvPr/>
        </p:nvPicPr>
        <p:blipFill>
          <a:blip r:embed="rId2" cstate="print"/>
          <a:stretch>
            <a:fillRect/>
          </a:stretch>
        </p:blipFill>
        <p:spPr>
          <a:xfrm>
            <a:off x="130810" y="2696210"/>
            <a:ext cx="2160016" cy="2243225"/>
          </a:xfrm>
          <a:prstGeom prst="rect">
            <a:avLst/>
          </a:prstGeom>
          <a:noFill/>
          <a:ln w="9525">
            <a:noFill/>
          </a:ln>
        </p:spPr>
      </p:pic>
      <p:grpSp>
        <p:nvGrpSpPr>
          <p:cNvPr id="49155" name="Group 3(向天歌演示原创作品：www.TopPPT.cn)"/>
          <p:cNvGrpSpPr/>
          <p:nvPr/>
        </p:nvGrpSpPr>
        <p:grpSpPr>
          <a:xfrm>
            <a:off x="-81915" y="1962785"/>
            <a:ext cx="2515870" cy="3350260"/>
            <a:chOff x="686226" y="3090018"/>
            <a:chExt cx="3093686" cy="3008530"/>
          </a:xfrm>
        </p:grpSpPr>
        <p:cxnSp>
          <p:nvCxnSpPr>
            <p:cNvPr id="23" name="Straight Arrow Connector 9(向天歌演示原创作品：www.TopPPT.cn)"/>
            <p:cNvCxnSpPr/>
            <p:nvPr/>
          </p:nvCxnSpPr>
          <p:spPr>
            <a:xfrm>
              <a:off x="911887" y="5805264"/>
              <a:ext cx="2868025" cy="0"/>
            </a:xfrm>
            <a:prstGeom prst="straightConnector1">
              <a:avLst/>
            </a:prstGeom>
            <a:ln w="28575">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10(向天歌演示原创作品：www.TopPPT.cn)"/>
            <p:cNvCxnSpPr/>
            <p:nvPr/>
          </p:nvCxnSpPr>
          <p:spPr>
            <a:xfrm flipV="1">
              <a:off x="903141" y="3090018"/>
              <a:ext cx="0" cy="2736401"/>
            </a:xfrm>
            <a:prstGeom prst="straightConnector1">
              <a:avLst/>
            </a:prstGeom>
            <a:ln w="28575">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Oval 11(向天歌演示原创作品：www.TopPPT.cn)"/>
            <p:cNvSpPr/>
            <p:nvPr/>
          </p:nvSpPr>
          <p:spPr>
            <a:xfrm>
              <a:off x="839880" y="5713418"/>
              <a:ext cx="144016" cy="157153"/>
            </a:xfrm>
            <a:prstGeom prst="ellipse">
              <a:avLst/>
            </a:prstGeom>
            <a:solidFill>
              <a:schemeClr val="accent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
          <p:nvSpPr>
            <p:cNvPr id="49180" name="WordArt 380(向天歌演示原创作品：www.TopPPT.cn)"/>
            <p:cNvSpPr>
              <a:spLocks noTextEdit="1"/>
            </p:cNvSpPr>
            <p:nvPr/>
          </p:nvSpPr>
          <p:spPr>
            <a:xfrm rot="2337929">
              <a:off x="686226" y="5330198"/>
              <a:ext cx="746520" cy="768350"/>
            </a:xfrm>
            <a:prstGeom prst="rect">
              <a:avLst/>
            </a:prstGeom>
          </p:spPr>
          <p:txBody>
            <a:bodyPr wrap="none" fromWordArt="1">
              <a:prstTxWarp prst="textArchUp">
                <a:avLst>
                  <a:gd name="adj" fmla="val 12936295"/>
                </a:avLst>
              </a:prstTxWarp>
              <a:normAutofit/>
            </a:bodyPr>
            <a:lstStyle/>
            <a:p>
              <a:pPr algn="ctr"/>
              <a:endParaRPr lang="zh-CN" altLang="en-US" sz="800" spc="-140">
                <a:solidFill>
                  <a:srgbClr val="2B2B29"/>
                </a:solidFill>
                <a:effectLst>
                  <a:outerShdw sx="102000" sy="102000" algn="ctr" rotWithShape="0">
                    <a:srgbClr val="000000">
                      <a:alpha val="39999"/>
                    </a:srgbClr>
                  </a:outerShdw>
                </a:effectLst>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261995" y="379850"/>
            <a:ext cx="5653405" cy="4608025"/>
            <a:chOff x="6263" y="2695"/>
            <a:chExt cx="8903" cy="7022"/>
          </a:xfrm>
        </p:grpSpPr>
        <p:sp>
          <p:nvSpPr>
            <p:cNvPr id="35" name="Rectangle 28(向天歌演示原创作品：www.TopPPT.cn)"/>
            <p:cNvSpPr/>
            <p:nvPr/>
          </p:nvSpPr>
          <p:spPr>
            <a:xfrm>
              <a:off x="6263" y="2695"/>
              <a:ext cx="8903" cy="2078"/>
            </a:xfrm>
            <a:prstGeom prst="rect">
              <a:avLst/>
            </a:prstGeom>
            <a:gradFill>
              <a:gsLst>
                <a:gs pos="2000">
                  <a:schemeClr val="bg1"/>
                </a:gs>
                <a:gs pos="98000">
                  <a:srgbClr val="7FD46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
          <p:nvSpPr>
            <p:cNvPr id="41" name="Rectangle 40(向天歌演示原创作品：www.TopPPT.cn)"/>
            <p:cNvSpPr/>
            <p:nvPr/>
          </p:nvSpPr>
          <p:spPr>
            <a:xfrm>
              <a:off x="6548" y="3031"/>
              <a:ext cx="95" cy="12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
          <p:nvSpPr>
            <p:cNvPr id="38" name="TextBox 37(向天歌演示原创作品：www.TopPPT.cn)"/>
            <p:cNvSpPr txBox="1">
              <a:spLocks noChangeArrowheads="1"/>
            </p:cNvSpPr>
            <p:nvPr/>
          </p:nvSpPr>
          <p:spPr bwMode="auto">
            <a:xfrm>
              <a:off x="6643" y="2695"/>
              <a:ext cx="8266" cy="1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1217295" rtl="0" eaLnBrk="0" fontAlgn="base" latinLnBrk="0" hangingPunct="0">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学术资源：数千万篇学术论文、280多万种正式出版图书、数百种报纸，其中140多万图书可下载离线阅读</a:t>
              </a:r>
              <a:r>
                <a:rPr kumimoji="0" lang="zh-CN" altLang="en-US"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a:t>
              </a:r>
            </a:p>
          </p:txBody>
        </p:sp>
        <p:sp>
          <p:nvSpPr>
            <p:cNvPr id="42" name="TextBox 41(向天歌演示原创作品：www.TopPPT.cn)"/>
            <p:cNvSpPr txBox="1">
              <a:spLocks noChangeArrowheads="1"/>
            </p:cNvSpPr>
            <p:nvPr/>
          </p:nvSpPr>
          <p:spPr bwMode="auto">
            <a:xfrm>
              <a:off x="6661" y="5107"/>
              <a:ext cx="8505" cy="1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1217295" rtl="0" eaLnBrk="0" fontAlgn="base" latinLnBrk="0" hangingPunct="0">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公开课/视频：聆听名师课程，感受教育之美。馆藏查询、借阅信息、图书续借。帐号登录，不需要在校园网使用。</a:t>
              </a:r>
            </a:p>
          </p:txBody>
        </p:sp>
        <p:sp>
          <p:nvSpPr>
            <p:cNvPr id="43" name="TextBox 42(向天歌演示原创作品：www.TopPPT.cn)"/>
            <p:cNvSpPr txBox="1">
              <a:spLocks noChangeArrowheads="1"/>
            </p:cNvSpPr>
            <p:nvPr/>
          </p:nvSpPr>
          <p:spPr bwMode="auto">
            <a:xfrm>
              <a:off x="6643" y="7327"/>
              <a:ext cx="8523" cy="2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1217295" rtl="0" eaLnBrk="0" fontAlgn="base" latinLnBrk="0" hangingPunct="0">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订阅：财经新闻、科技信息、军事动态  人文热点、体育资讯、娱乐八卦。期刊论文可以发送到邮箱，从邮箱下载到电脑后使用</a:t>
              </a:r>
              <a:r>
                <a:rPr kumimoji="0" lang="zh-CN" altLang="en-US"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a:t>
              </a:r>
            </a:p>
          </p:txBody>
        </p:sp>
      </p:grpSp>
      <p:cxnSp>
        <p:nvCxnSpPr>
          <p:cNvPr id="39" name="直接箭头连接符 38"/>
          <p:cNvCxnSpPr/>
          <p:nvPr/>
        </p:nvCxnSpPr>
        <p:spPr>
          <a:xfrm flipV="1">
            <a:off x="2402840" y="1132205"/>
            <a:ext cx="656590" cy="1653540"/>
          </a:xfrm>
          <a:prstGeom prst="straightConnector1">
            <a:avLst/>
          </a:prstGeom>
          <a:ln>
            <a:solidFill>
              <a:schemeClr val="bg1"/>
            </a:solidFill>
            <a:tailEnd type="arrow" w="med" len="med"/>
          </a:ln>
        </p:spPr>
        <p:style>
          <a:lnRef idx="2">
            <a:schemeClr val="accent1"/>
          </a:lnRef>
          <a:fillRef idx="0">
            <a:schemeClr val="accent1"/>
          </a:fillRef>
          <a:effectRef idx="1">
            <a:schemeClr val="accent1"/>
          </a:effectRef>
          <a:fontRef idx="minor">
            <a:schemeClr val="tx1"/>
          </a:fontRef>
        </p:style>
      </p:cxnSp>
      <p:cxnSp>
        <p:nvCxnSpPr>
          <p:cNvPr id="40" name="直接箭头连接符 39"/>
          <p:cNvCxnSpPr/>
          <p:nvPr/>
        </p:nvCxnSpPr>
        <p:spPr>
          <a:xfrm flipV="1">
            <a:off x="2433955" y="3079750"/>
            <a:ext cx="529590" cy="52705"/>
          </a:xfrm>
          <a:prstGeom prst="straightConnector1">
            <a:avLst/>
          </a:prstGeom>
          <a:ln>
            <a:solidFill>
              <a:schemeClr val="bg1"/>
            </a:solidFill>
            <a:tailEnd type="arrow" w="med" len="med"/>
          </a:ln>
        </p:spPr>
        <p:style>
          <a:lnRef idx="2">
            <a:schemeClr val="accent1"/>
          </a:lnRef>
          <a:fillRef idx="0">
            <a:schemeClr val="accent1"/>
          </a:fillRef>
          <a:effectRef idx="1">
            <a:schemeClr val="accent1"/>
          </a:effectRef>
          <a:fontRef idx="minor">
            <a:schemeClr val="tx1"/>
          </a:fontRef>
        </p:style>
      </p:cxnSp>
      <p:cxnSp>
        <p:nvCxnSpPr>
          <p:cNvPr id="44" name="直接箭头连接符 43"/>
          <p:cNvCxnSpPr/>
          <p:nvPr/>
        </p:nvCxnSpPr>
        <p:spPr>
          <a:xfrm>
            <a:off x="2402840" y="3526155"/>
            <a:ext cx="688340" cy="835660"/>
          </a:xfrm>
          <a:prstGeom prst="straightConnector1">
            <a:avLst/>
          </a:prstGeom>
          <a:ln>
            <a:solidFill>
              <a:schemeClr val="bg1"/>
            </a:solidFill>
            <a:tailEnd type="arrow" w="med" len="med"/>
          </a:ln>
        </p:spPr>
        <p:style>
          <a:lnRef idx="2">
            <a:schemeClr val="accent1"/>
          </a:lnRef>
          <a:fillRef idx="0">
            <a:schemeClr val="accent1"/>
          </a:fillRef>
          <a:effectRef idx="1">
            <a:schemeClr val="accent1"/>
          </a:effectRef>
          <a:fontRef idx="minor">
            <a:schemeClr val="tx1"/>
          </a:fontRef>
        </p:style>
      </p:cxnSp>
      <p:sp>
        <p:nvSpPr>
          <p:cNvPr id="49" name="Rectangle 40(向天歌演示原创作品：www.TopPPT.cn)"/>
          <p:cNvSpPr/>
          <p:nvPr/>
        </p:nvSpPr>
        <p:spPr>
          <a:xfrm>
            <a:off x="3426460" y="2162442"/>
            <a:ext cx="60325" cy="8640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
        <p:nvSpPr>
          <p:cNvPr id="50" name="Rectangle 40(向天歌演示原创作品：www.TopPPT.cn)"/>
          <p:cNvSpPr/>
          <p:nvPr/>
        </p:nvSpPr>
        <p:spPr>
          <a:xfrm>
            <a:off x="3409950" y="3652787"/>
            <a:ext cx="60325" cy="1116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295" rtl="0" eaLnBrk="1" latinLnBrk="0" hangingPunct="1">
              <a:spcBef>
                <a:spcPts val="0"/>
              </a:spcBef>
              <a:spcAft>
                <a:spcPts val="0"/>
              </a:spcAft>
              <a:buClrTx/>
              <a:buSzTx/>
              <a:buFontTx/>
              <a:buNone/>
              <a:defRPr/>
            </a:pPr>
            <a:endParaRPr kumimoji="0" lang="zh-CN" altLang="en-US" sz="319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Text Box 6"/>
          <p:cNvSpPr txBox="1">
            <a:spLocks noChangeArrowheads="1"/>
          </p:cNvSpPr>
          <p:nvPr/>
        </p:nvSpPr>
        <p:spPr bwMode="auto">
          <a:xfrm>
            <a:off x="1143000" y="916781"/>
            <a:ext cx="3240881" cy="414020"/>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100"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a:t>
            </a:r>
            <a:r>
              <a:rPr kumimoji="0" lang="en-US" altLang="zh-CN" sz="2100"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1</a:t>
            </a:r>
            <a:r>
              <a:rPr kumimoji="0" lang="zh-CN" altLang="en-US" sz="2100"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）扫码下载</a:t>
            </a:r>
          </a:p>
        </p:txBody>
      </p:sp>
      <p:pic>
        <p:nvPicPr>
          <p:cNvPr id="62468" name="Picture 7"/>
          <p:cNvPicPr>
            <a:picLocks noChangeAspect="1"/>
          </p:cNvPicPr>
          <p:nvPr/>
        </p:nvPicPr>
        <p:blipFill>
          <a:blip r:embed="rId2" cstate="print"/>
          <a:stretch>
            <a:fillRect/>
          </a:stretch>
        </p:blipFill>
        <p:spPr>
          <a:xfrm>
            <a:off x="2033588" y="1383506"/>
            <a:ext cx="1508522" cy="1566863"/>
          </a:xfrm>
          <a:prstGeom prst="rect">
            <a:avLst/>
          </a:prstGeom>
          <a:noFill/>
          <a:ln w="9525">
            <a:noFill/>
          </a:ln>
        </p:spPr>
      </p:pic>
      <p:sp>
        <p:nvSpPr>
          <p:cNvPr id="79880" name="Text Box 8"/>
          <p:cNvSpPr txBox="1">
            <a:spLocks noChangeArrowheads="1"/>
          </p:cNvSpPr>
          <p:nvPr/>
        </p:nvSpPr>
        <p:spPr bwMode="auto">
          <a:xfrm>
            <a:off x="1223963" y="3003947"/>
            <a:ext cx="3240881" cy="1198880"/>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algn="l" defTabSz="914400">
              <a:spcBef>
                <a:spcPct val="50000"/>
              </a:spcBef>
              <a:buClrTx/>
              <a:buSzTx/>
              <a:buFontTx/>
              <a:buNone/>
              <a:defRPr/>
            </a:pPr>
            <a:r>
              <a:rPr kumimoji="0" lang="zh-CN" altLang="en-US"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a:t>
            </a:r>
            <a:r>
              <a:rPr kumimoji="0" lang="en-US" altLang="zh-CN"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2</a:t>
            </a:r>
            <a:r>
              <a:rPr kumimoji="0" lang="zh-CN" altLang="en-US"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）用</a:t>
            </a:r>
            <a:r>
              <a:rPr kumimoji="0" lang="en-US" altLang="zh-CN"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360</a:t>
            </a:r>
            <a:r>
              <a:rPr kumimoji="0" lang="zh-CN" altLang="en-US" kern="1200" cap="none" spc="0" normalizeH="0" baseline="0" noProof="0" dirty="0">
                <a:solidFill>
                  <a:srgbClr val="FF0000"/>
                </a:solidFill>
                <a:latin typeface="方正舒体" panose="02010601030101010101" pitchFamily="2" charset="-122"/>
                <a:ea typeface="方正舒体" panose="02010601030101010101" pitchFamily="2" charset="-122"/>
                <a:cs typeface="+mn-cs"/>
              </a:rPr>
              <a:t>手机助手、百度手机助手、华为应用市场等检索下载安装“移动图书馆”，记住那个图标！ </a:t>
            </a:r>
          </a:p>
        </p:txBody>
      </p:sp>
      <p:pic>
        <p:nvPicPr>
          <p:cNvPr id="62470" name="Picture 9"/>
          <p:cNvPicPr>
            <a:picLocks noChangeAspect="1"/>
          </p:cNvPicPr>
          <p:nvPr/>
        </p:nvPicPr>
        <p:blipFill>
          <a:blip r:embed="rId3" cstate="print"/>
          <a:stretch>
            <a:fillRect/>
          </a:stretch>
        </p:blipFill>
        <p:spPr>
          <a:xfrm>
            <a:off x="1296591" y="4179094"/>
            <a:ext cx="2757488" cy="964406"/>
          </a:xfrm>
          <a:prstGeom prst="rect">
            <a:avLst/>
          </a:prstGeom>
          <a:noFill/>
          <a:ln w="9525">
            <a:noFill/>
          </a:ln>
        </p:spPr>
      </p:pic>
      <p:pic>
        <p:nvPicPr>
          <p:cNvPr id="110594" name="Picture 2"/>
          <p:cNvPicPr>
            <a:picLocks noChangeAspect="1" noChangeArrowheads="1"/>
          </p:cNvPicPr>
          <p:nvPr/>
        </p:nvPicPr>
        <p:blipFill>
          <a:blip r:embed="rId4" cstate="print"/>
          <a:srcRect/>
          <a:stretch>
            <a:fillRect/>
          </a:stretch>
        </p:blipFill>
        <p:spPr bwMode="auto">
          <a:xfrm>
            <a:off x="4898231" y="233363"/>
            <a:ext cx="3102769" cy="4910138"/>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12" name="AutoShape 14"/>
          <p:cNvSpPr>
            <a:spLocks noChangeArrowheads="1"/>
          </p:cNvSpPr>
          <p:nvPr/>
        </p:nvSpPr>
        <p:spPr bwMode="auto">
          <a:xfrm>
            <a:off x="5509022" y="441722"/>
            <a:ext cx="1063229" cy="446485"/>
          </a:xfrm>
          <a:prstGeom prst="wedgeRoundRectCallout">
            <a:avLst>
              <a:gd name="adj1" fmla="val -74324"/>
              <a:gd name="adj2" fmla="val -63457"/>
              <a:gd name="adj3" fmla="val 16667"/>
            </a:avLst>
          </a:prstGeom>
          <a:solidFill>
            <a:srgbClr val="8EC71F"/>
          </a:solidFill>
          <a:ln w="9525">
            <a:noFill/>
            <a:miter lim="800000"/>
          </a:ln>
          <a:effectLst>
            <a:prstShdw prst="shdw17" dist="17961" dir="2700000">
              <a:schemeClr val="accent1">
                <a:gamma/>
                <a:shade val="60000"/>
                <a:invGamma/>
              </a:schemeClr>
            </a:prst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方正舒体" panose="02010601030101010101" pitchFamily="2" charset="-122"/>
                <a:ea typeface="方正舒体" panose="02010601030101010101" pitchFamily="2" charset="-122"/>
                <a:cs typeface="+mn-cs"/>
              </a:rPr>
              <a:t>登录</a:t>
            </a:r>
          </a:p>
        </p:txBody>
      </p:sp>
      <p:sp>
        <p:nvSpPr>
          <p:cNvPr id="62473" name="矩形 4"/>
          <p:cNvSpPr/>
          <p:nvPr/>
        </p:nvSpPr>
        <p:spPr>
          <a:xfrm>
            <a:off x="6910388" y="1547813"/>
            <a:ext cx="690563" cy="756047"/>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6" name="圆角矩形标注 15"/>
          <p:cNvSpPr/>
          <p:nvPr/>
        </p:nvSpPr>
        <p:spPr>
          <a:xfrm>
            <a:off x="5362575" y="2182416"/>
            <a:ext cx="864394" cy="701279"/>
          </a:xfrm>
          <a:prstGeom prst="wedgeRoundRectCallout">
            <a:avLst>
              <a:gd name="adj1" fmla="val 126029"/>
              <a:gd name="adj2" fmla="val -53191"/>
              <a:gd name="adj3" fmla="val 16667"/>
            </a:avLst>
          </a:prstGeom>
          <a:solidFill>
            <a:srgbClr val="8EC71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0000"/>
                </a:solidFill>
                <a:effectLst/>
                <a:uLnTx/>
                <a:uFillTx/>
                <a:latin typeface="+mn-lt"/>
                <a:ea typeface="+mn-ea"/>
                <a:cs typeface="+mn-cs"/>
              </a:rPr>
              <a:t>检索</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0" normalizeH="0" baseline="0" noProof="0" dirty="0">
                <a:ln>
                  <a:noFill/>
                </a:ln>
                <a:solidFill>
                  <a:srgbClr val="FF0000"/>
                </a:solidFill>
                <a:effectLst/>
                <a:uLnTx/>
                <a:uFillTx/>
                <a:latin typeface="+mn-lt"/>
                <a:ea typeface="+mn-ea"/>
                <a:cs typeface="+mn-cs"/>
              </a:rPr>
              <a:t>馆藏</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4752975" y="904875"/>
            <a:ext cx="2428875" cy="990600"/>
          </a:xfrm>
        </p:spPr>
        <p:txBody>
          <a:bodyPr vert="horz" wrap="square" lIns="68580" tIns="34290" rIns="68580" bIns="34290" anchor="ctr"/>
          <a:lstStyle/>
          <a:p>
            <a:r>
              <a:rPr lang="zh-CN" altLang="en-US" sz="1800" dirty="0">
                <a:solidFill>
                  <a:srgbClr val="FF3300"/>
                </a:solidFill>
                <a:ea typeface="宋体" panose="02010600030101010101" pitchFamily="2" charset="-122"/>
              </a:rPr>
              <a:t>点左上角个人中心，再点“未登录”，输入个人证号及密码绑定。</a:t>
            </a:r>
          </a:p>
        </p:txBody>
      </p:sp>
      <p:sp>
        <p:nvSpPr>
          <p:cNvPr id="100365" name="Rectangle 13"/>
          <p:cNvSpPr>
            <a:spLocks noChangeArrowheads="1"/>
          </p:cNvSpPr>
          <p:nvPr/>
        </p:nvSpPr>
        <p:spPr bwMode="auto">
          <a:xfrm>
            <a:off x="3695700" y="0"/>
            <a:ext cx="1695450" cy="533400"/>
          </a:xfrm>
          <a:prstGeom prst="rect">
            <a:avLst/>
          </a:prstGeom>
          <a:solidFill>
            <a:srgbClr val="8EC71F"/>
          </a:solidFill>
          <a:ln w="9525" algn="ctr">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7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A</a:t>
            </a:r>
            <a:r>
              <a:rPr kumimoji="0" lang="zh-CN" altLang="en-US" sz="27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、登录</a:t>
            </a:r>
          </a:p>
        </p:txBody>
      </p:sp>
      <p:pic>
        <p:nvPicPr>
          <p:cNvPr id="63492" name="Picture 18"/>
          <p:cNvPicPr>
            <a:picLocks noChangeAspect="1"/>
          </p:cNvPicPr>
          <p:nvPr/>
        </p:nvPicPr>
        <p:blipFill>
          <a:blip r:embed="rId2" cstate="print"/>
          <a:stretch>
            <a:fillRect/>
          </a:stretch>
        </p:blipFill>
        <p:spPr>
          <a:xfrm>
            <a:off x="4745831" y="2000250"/>
            <a:ext cx="3255169" cy="3143250"/>
          </a:xfrm>
          <a:prstGeom prst="rect">
            <a:avLst/>
          </a:prstGeom>
          <a:noFill/>
          <a:ln w="9525">
            <a:noFill/>
          </a:ln>
        </p:spPr>
      </p:pic>
      <p:sp>
        <p:nvSpPr>
          <p:cNvPr id="63493" name="Oval 19"/>
          <p:cNvSpPr/>
          <p:nvPr/>
        </p:nvSpPr>
        <p:spPr>
          <a:xfrm>
            <a:off x="4686300" y="3067050"/>
            <a:ext cx="3200400" cy="145732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pic>
        <p:nvPicPr>
          <p:cNvPr id="55306" name="Picture 10"/>
          <p:cNvPicPr>
            <a:picLocks noChangeAspect="1" noChangeArrowheads="1"/>
          </p:cNvPicPr>
          <p:nvPr/>
        </p:nvPicPr>
        <p:blipFill>
          <a:blip r:embed="rId3" cstate="print"/>
          <a:srcRect/>
          <a:stretch>
            <a:fillRect/>
          </a:stretch>
        </p:blipFill>
        <p:spPr bwMode="auto">
          <a:xfrm>
            <a:off x="1143000" y="1076325"/>
            <a:ext cx="3451622" cy="3724275"/>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63495" name="Oval 16"/>
          <p:cNvSpPr/>
          <p:nvPr/>
        </p:nvSpPr>
        <p:spPr>
          <a:xfrm>
            <a:off x="3200400" y="1200150"/>
            <a:ext cx="466725" cy="63817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
        <p:nvSpPr>
          <p:cNvPr id="63496" name="Oval 17"/>
          <p:cNvSpPr/>
          <p:nvPr/>
        </p:nvSpPr>
        <p:spPr>
          <a:xfrm>
            <a:off x="1143000" y="1295400"/>
            <a:ext cx="1562100" cy="63817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
        <p:nvSpPr>
          <p:cNvPr id="63497" name="Line 20"/>
          <p:cNvSpPr/>
          <p:nvPr/>
        </p:nvSpPr>
        <p:spPr>
          <a:xfrm flipH="1">
            <a:off x="2705100" y="1676400"/>
            <a:ext cx="495300" cy="0"/>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sp>
        <p:nvSpPr>
          <p:cNvPr id="63498" name="矩形 13"/>
          <p:cNvSpPr/>
          <p:nvPr/>
        </p:nvSpPr>
        <p:spPr>
          <a:xfrm>
            <a:off x="2447925" y="3325416"/>
            <a:ext cx="1714500" cy="1476375"/>
          </a:xfrm>
          <a:prstGeom prst="rect">
            <a:avLst/>
          </a:prstGeom>
          <a:noFill/>
          <a:ln w="9525" cap="flat" cmpd="sng">
            <a:solidFill>
              <a:srgbClr val="FF0000"/>
            </a:solidFill>
            <a:prstDash val="solid"/>
            <a:miter/>
            <a:headEnd type="none" w="med" len="med"/>
            <a:tailEnd type="none" w="med" len="med"/>
          </a:ln>
        </p:spPr>
        <p:txBody>
          <a:bodyPr>
            <a:spAutoFit/>
          </a:bodyPr>
          <a:lstStyle/>
          <a:p>
            <a:pPr algn="l">
              <a:spcBef>
                <a:spcPct val="50000"/>
              </a:spcBef>
            </a:pPr>
            <a:r>
              <a:rPr lang="zh-CN" altLang="en-US" dirty="0">
                <a:solidFill>
                  <a:srgbClr val="FF0000"/>
                </a:solidFill>
                <a:latin typeface="仿宋" panose="02010609060101010101" pitchFamily="49" charset="-122"/>
                <a:ea typeface="仿宋" panose="02010609060101010101" pitchFamily="49" charset="-122"/>
              </a:rPr>
              <a:t>在个人中心中点击借阅信息，即可查看图书的借阅情况。并可续借</a:t>
            </a:r>
          </a:p>
        </p:txBody>
      </p:sp>
      <p:sp>
        <p:nvSpPr>
          <p:cNvPr id="63499" name="Oval 17"/>
          <p:cNvSpPr/>
          <p:nvPr/>
        </p:nvSpPr>
        <p:spPr>
          <a:xfrm>
            <a:off x="1257300" y="2943225"/>
            <a:ext cx="1190625" cy="1885950"/>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stretch>
            <a:fillRect/>
          </a:stretch>
        </p:blipFill>
        <p:spPr>
          <a:xfrm>
            <a:off x="539552" y="339502"/>
            <a:ext cx="7247255" cy="772795"/>
          </a:xfrm>
          <a:prstGeom prst="rect">
            <a:avLst/>
          </a:prstGeom>
        </p:spPr>
      </p:pic>
      <p:grpSp>
        <p:nvGrpSpPr>
          <p:cNvPr id="2" name="组合 9"/>
          <p:cNvGrpSpPr/>
          <p:nvPr/>
        </p:nvGrpSpPr>
        <p:grpSpPr>
          <a:xfrm>
            <a:off x="2320527" y="1517015"/>
            <a:ext cx="6704727" cy="2999762"/>
            <a:chOff x="3879" y="1463"/>
            <a:chExt cx="9871" cy="4569"/>
          </a:xfrm>
        </p:grpSpPr>
        <p:pic>
          <p:nvPicPr>
            <p:cNvPr id="6" name="Picture 8" descr="行为"/>
            <p:cNvPicPr>
              <a:picLocks noChangeAspect="1" noChangeArrowheads="1"/>
            </p:cNvPicPr>
            <p:nvPr/>
          </p:nvPicPr>
          <p:blipFill>
            <a:blip r:embed="rId3" cstate="print"/>
            <a:srcRect l="5518" t="5815" r="-5518" b="1689"/>
            <a:stretch>
              <a:fillRect/>
            </a:stretch>
          </p:blipFill>
          <p:spPr bwMode="auto">
            <a:xfrm>
              <a:off x="3879" y="1463"/>
              <a:ext cx="3230" cy="4569"/>
            </a:xfrm>
            <a:prstGeom prst="round2DiagRect">
              <a:avLst/>
            </a:prstGeom>
            <a:noFill/>
            <a:ln>
              <a:noFill/>
            </a:ln>
            <a:effectLst>
              <a:outerShdw blurRad="63500" dist="38100" dir="2700000" algn="tl" rotWithShape="0">
                <a:srgbClr val="000000">
                  <a:alpha val="39999"/>
                </a:srgbClr>
              </a:outerShdw>
            </a:effectLst>
          </p:spPr>
        </p:pic>
        <p:pic>
          <p:nvPicPr>
            <p:cNvPr id="5" name="Picture 9" descr="剪"/>
            <p:cNvPicPr>
              <a:picLocks noChangeAspect="1" noChangeArrowheads="1"/>
            </p:cNvPicPr>
            <p:nvPr/>
          </p:nvPicPr>
          <p:blipFill>
            <a:blip r:embed="rId4" cstate="print"/>
            <a:srcRect l="-3508" t="1590" r="10638" b="2111"/>
            <a:stretch>
              <a:fillRect/>
            </a:stretch>
          </p:blipFill>
          <p:spPr bwMode="auto">
            <a:xfrm>
              <a:off x="6939" y="1463"/>
              <a:ext cx="3398" cy="4569"/>
            </a:xfrm>
            <a:prstGeom prst="round2DiagRect">
              <a:avLst/>
            </a:prstGeom>
            <a:noFill/>
            <a:ln>
              <a:noFill/>
            </a:ln>
            <a:effectLst>
              <a:outerShdw blurRad="63500" dist="38100" dir="2700000" algn="tl" rotWithShape="0">
                <a:srgbClr val="000000">
                  <a:alpha val="39999"/>
                </a:srgbClr>
              </a:outerShdw>
            </a:effectLst>
          </p:spPr>
        </p:pic>
        <p:pic>
          <p:nvPicPr>
            <p:cNvPr id="8" name="Picture 7" descr="衣衫"/>
            <p:cNvPicPr>
              <a:picLocks noChangeAspect="1" noChangeArrowheads="1"/>
            </p:cNvPicPr>
            <p:nvPr/>
          </p:nvPicPr>
          <p:blipFill>
            <a:blip r:embed="rId5" cstate="print"/>
            <a:srcRect l="5560" t="3285" r="14808" b="4764"/>
            <a:stretch>
              <a:fillRect/>
            </a:stretch>
          </p:blipFill>
          <p:spPr bwMode="auto">
            <a:xfrm>
              <a:off x="10522" y="1463"/>
              <a:ext cx="3228" cy="4568"/>
            </a:xfrm>
            <a:prstGeom prst="round2DiagRect">
              <a:avLst/>
            </a:prstGeom>
            <a:noFill/>
            <a:ln>
              <a:noFill/>
            </a:ln>
            <a:effectLst>
              <a:outerShdw blurRad="63500" dist="38100" dir="2700000" algn="tl" rotWithShape="0">
                <a:srgbClr val="000000">
                  <a:alpha val="39999"/>
                </a:srgbClr>
              </a:outerShdw>
            </a:effectLst>
          </p:spPr>
        </p:pic>
      </p:grpSp>
      <p:sp>
        <p:nvSpPr>
          <p:cNvPr id="11" name="文本框 10"/>
          <p:cNvSpPr txBox="1"/>
          <p:nvPr/>
        </p:nvSpPr>
        <p:spPr>
          <a:xfrm>
            <a:off x="1043608" y="555526"/>
            <a:ext cx="7301230" cy="461665"/>
          </a:xfrm>
          <a:prstGeom prst="rect">
            <a:avLst/>
          </a:prstGeom>
          <a:noFill/>
        </p:spPr>
        <p:txBody>
          <a:bodyPr wrap="square" rtlCol="0" anchor="t">
            <a:spAutoFit/>
          </a:bodyPr>
          <a:lstStyle/>
          <a:p>
            <a:r>
              <a:rPr lang="zh-CN" altLang="en-US" sz="2400" dirty="0" smtClean="0">
                <a:solidFill>
                  <a:srgbClr val="FF0000"/>
                </a:solidFill>
                <a:latin typeface="字体管家嘉丽丽" panose="00020600040101010101" charset="-122"/>
                <a:ea typeface="字体管家嘉丽丽" panose="00020600040101010101" charset="-122"/>
              </a:rPr>
              <a:t>严禁以下行为</a:t>
            </a:r>
            <a:endParaRPr lang="zh-CN" altLang="en-US" sz="2400" dirty="0">
              <a:solidFill>
                <a:srgbClr val="FF0000"/>
              </a:solidFill>
              <a:latin typeface="字体管家嘉丽丽" panose="00020600040101010101" charset="-122"/>
              <a:ea typeface="字体管家嘉丽丽" panose="00020600040101010101" charset="-122"/>
            </a:endParaRPr>
          </a:p>
        </p:txBody>
      </p:sp>
      <p:pic>
        <p:nvPicPr>
          <p:cNvPr id="1026" name="Picture 2"/>
          <p:cNvPicPr>
            <a:picLocks noChangeAspect="1" noChangeArrowheads="1"/>
          </p:cNvPicPr>
          <p:nvPr/>
        </p:nvPicPr>
        <p:blipFill>
          <a:blip r:embed="rId6" cstate="print"/>
          <a:srcRect/>
          <a:stretch>
            <a:fillRect/>
          </a:stretch>
        </p:blipFill>
        <p:spPr bwMode="auto">
          <a:xfrm>
            <a:off x="179512" y="1491630"/>
            <a:ext cx="2160240" cy="3024336"/>
          </a:xfrm>
          <a:prstGeom prst="rect">
            <a:avLst/>
          </a:prstGeom>
          <a:noFill/>
          <a:ln w="9525">
            <a:noFill/>
            <a:miter lim="800000"/>
            <a:headEnd/>
            <a:tailEnd/>
          </a:ln>
        </p:spPr>
      </p:pic>
      <p:sp>
        <p:nvSpPr>
          <p:cNvPr id="13" name="TextBox 12"/>
          <p:cNvSpPr txBox="1"/>
          <p:nvPr/>
        </p:nvSpPr>
        <p:spPr>
          <a:xfrm>
            <a:off x="251520" y="1563638"/>
            <a:ext cx="720080" cy="369332"/>
          </a:xfrm>
          <a:prstGeom prst="rect">
            <a:avLst/>
          </a:prstGeom>
          <a:noFill/>
        </p:spPr>
        <p:txBody>
          <a:bodyPr wrap="square" rtlCol="0">
            <a:spAutoFit/>
          </a:bodyPr>
          <a:lstStyle/>
          <a:p>
            <a:r>
              <a:rPr lang="zh-CN" altLang="en-US" b="1" dirty="0" smtClean="0"/>
              <a:t>占座</a:t>
            </a:r>
            <a:endParaRPr lang="zh-CN" altLang="en-US" b="1" dirty="0"/>
          </a:p>
        </p:txBody>
      </p:sp>
      <p:sp>
        <p:nvSpPr>
          <p:cNvPr id="14" name="TextBox 13"/>
          <p:cNvSpPr txBox="1"/>
          <p:nvPr/>
        </p:nvSpPr>
        <p:spPr>
          <a:xfrm>
            <a:off x="3059832" y="1635646"/>
            <a:ext cx="720080" cy="369332"/>
          </a:xfrm>
          <a:prstGeom prst="rect">
            <a:avLst/>
          </a:prstGeom>
          <a:noFill/>
        </p:spPr>
        <p:txBody>
          <a:bodyPr wrap="square" rtlCol="0">
            <a:spAutoFit/>
          </a:bodyPr>
          <a:lstStyle/>
          <a:p>
            <a:r>
              <a:rPr lang="zh-CN" altLang="en-US" b="1" dirty="0" smtClean="0"/>
              <a:t>亲昵</a:t>
            </a:r>
            <a:endParaRPr lang="zh-CN" altLang="en-US" b="1" dirty="0"/>
          </a:p>
        </p:txBody>
      </p:sp>
      <p:sp>
        <p:nvSpPr>
          <p:cNvPr id="15" name="TextBox 14"/>
          <p:cNvSpPr txBox="1"/>
          <p:nvPr/>
        </p:nvSpPr>
        <p:spPr>
          <a:xfrm>
            <a:off x="4932040" y="1707654"/>
            <a:ext cx="1224136" cy="369332"/>
          </a:xfrm>
          <a:prstGeom prst="rect">
            <a:avLst/>
          </a:prstGeom>
          <a:noFill/>
        </p:spPr>
        <p:txBody>
          <a:bodyPr wrap="square" rtlCol="0">
            <a:spAutoFit/>
          </a:bodyPr>
          <a:lstStyle/>
          <a:p>
            <a:r>
              <a:rPr lang="zh-CN" altLang="en-US" b="1" dirty="0" smtClean="0"/>
              <a:t>撕剪涂划</a:t>
            </a:r>
            <a:endParaRPr lang="zh-CN" altLang="en-US" b="1" dirty="0"/>
          </a:p>
        </p:txBody>
      </p:sp>
      <p:sp>
        <p:nvSpPr>
          <p:cNvPr id="16" name="TextBox 15"/>
          <p:cNvSpPr txBox="1"/>
          <p:nvPr/>
        </p:nvSpPr>
        <p:spPr>
          <a:xfrm>
            <a:off x="7092280" y="1563638"/>
            <a:ext cx="1224136" cy="369332"/>
          </a:xfrm>
          <a:prstGeom prst="rect">
            <a:avLst/>
          </a:prstGeom>
          <a:noFill/>
        </p:spPr>
        <p:txBody>
          <a:bodyPr wrap="square" rtlCol="0">
            <a:spAutoFit/>
          </a:bodyPr>
          <a:lstStyle/>
          <a:p>
            <a:r>
              <a:rPr lang="zh-CN" altLang="en-US" b="1" dirty="0" smtClean="0"/>
              <a:t>衣冠不整</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1485900" y="228600"/>
            <a:ext cx="5886450" cy="457200"/>
          </a:xfrm>
        </p:spPr>
        <p:txBody>
          <a:bodyPr vert="horz" wrap="square" lIns="68580" tIns="34290" rIns="68580" bIns="34290" anchor="ctr"/>
          <a:lstStyle/>
          <a:p>
            <a:endParaRPr lang="zh-CN" altLang="en-US" dirty="0">
              <a:ea typeface="宋体" panose="02010600030101010101" pitchFamily="2" charset="-122"/>
            </a:endParaRPr>
          </a:p>
        </p:txBody>
      </p:sp>
      <p:pic>
        <p:nvPicPr>
          <p:cNvPr id="64515" name="Picture 6"/>
          <p:cNvPicPr>
            <a:picLocks noChangeAspect="1"/>
          </p:cNvPicPr>
          <p:nvPr/>
        </p:nvPicPr>
        <p:blipFill>
          <a:blip r:embed="rId2" cstate="print"/>
          <a:stretch>
            <a:fillRect/>
          </a:stretch>
        </p:blipFill>
        <p:spPr>
          <a:xfrm>
            <a:off x="1143000" y="2650331"/>
            <a:ext cx="2776538" cy="2493169"/>
          </a:xfrm>
          <a:prstGeom prst="rect">
            <a:avLst/>
          </a:prstGeom>
          <a:noFill/>
          <a:ln w="9525">
            <a:noFill/>
          </a:ln>
        </p:spPr>
      </p:pic>
      <p:pic>
        <p:nvPicPr>
          <p:cNvPr id="64516" name="Picture 7"/>
          <p:cNvPicPr>
            <a:picLocks noChangeAspect="1"/>
          </p:cNvPicPr>
          <p:nvPr/>
        </p:nvPicPr>
        <p:blipFill>
          <a:blip r:embed="rId3" cstate="print"/>
          <a:stretch>
            <a:fillRect/>
          </a:stretch>
        </p:blipFill>
        <p:spPr>
          <a:xfrm>
            <a:off x="4481513" y="0"/>
            <a:ext cx="3390900" cy="4955381"/>
          </a:xfrm>
          <a:prstGeom prst="rect">
            <a:avLst/>
          </a:prstGeom>
          <a:noFill/>
          <a:ln w="9525">
            <a:noFill/>
          </a:ln>
        </p:spPr>
      </p:pic>
      <p:sp>
        <p:nvSpPr>
          <p:cNvPr id="64517" name="Oval 9"/>
          <p:cNvSpPr/>
          <p:nvPr/>
        </p:nvSpPr>
        <p:spPr>
          <a:xfrm>
            <a:off x="1143000" y="2971800"/>
            <a:ext cx="1562100" cy="63817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
        <p:nvSpPr>
          <p:cNvPr id="64518" name="Line 11"/>
          <p:cNvSpPr/>
          <p:nvPr/>
        </p:nvSpPr>
        <p:spPr>
          <a:xfrm flipV="1">
            <a:off x="2705100" y="2886075"/>
            <a:ext cx="1952625" cy="295275"/>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sp>
        <p:nvSpPr>
          <p:cNvPr id="102412" name="Rectangle 12"/>
          <p:cNvSpPr>
            <a:spLocks noChangeArrowheads="1"/>
          </p:cNvSpPr>
          <p:nvPr/>
        </p:nvSpPr>
        <p:spPr bwMode="auto">
          <a:xfrm>
            <a:off x="5467350" y="142875"/>
            <a:ext cx="1866900" cy="533400"/>
          </a:xfrm>
          <a:prstGeom prst="rect">
            <a:avLst/>
          </a:prstGeom>
          <a:solidFill>
            <a:srgbClr val="8EC71F"/>
          </a:solidFill>
          <a:ln w="9525" algn="ctr">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7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B</a:t>
            </a:r>
            <a:r>
              <a:rPr kumimoji="0" lang="zh-CN" altLang="en-US" sz="2700" b="1" i="0" u="none" strike="noStrike" kern="1200" cap="none" spc="0" normalizeH="0" baseline="0" noProof="0" dirty="0">
                <a:ln>
                  <a:noFill/>
                </a:ln>
                <a:solidFill>
                  <a:srgbClr val="FF5050"/>
                </a:solidFill>
                <a:effectLst/>
                <a:uLnTx/>
                <a:uFillTx/>
                <a:latin typeface="仿宋" panose="02010609060101010101" pitchFamily="49" charset="-122"/>
                <a:ea typeface="仿宋" panose="02010609060101010101" pitchFamily="49" charset="-122"/>
                <a:cs typeface="+mn-cs"/>
              </a:rPr>
              <a:t>、馆藏查询</a:t>
            </a:r>
          </a:p>
        </p:txBody>
      </p:sp>
      <p:pic>
        <p:nvPicPr>
          <p:cNvPr id="57355" name="Picture 11"/>
          <p:cNvPicPr>
            <a:picLocks noChangeAspect="1" noChangeArrowheads="1"/>
          </p:cNvPicPr>
          <p:nvPr/>
        </p:nvPicPr>
        <p:blipFill>
          <a:blip r:embed="rId4" cstate="print"/>
          <a:srcRect/>
          <a:stretch>
            <a:fillRect/>
          </a:stretch>
        </p:blipFill>
        <p:spPr bwMode="auto">
          <a:xfrm>
            <a:off x="1319213" y="329804"/>
            <a:ext cx="3039666" cy="2260997"/>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cxnSp>
        <p:nvCxnSpPr>
          <p:cNvPr id="64521" name="直接箭头连接符 12"/>
          <p:cNvCxnSpPr/>
          <p:nvPr/>
        </p:nvCxnSpPr>
        <p:spPr>
          <a:xfrm rot="5400000">
            <a:off x="1919288" y="1576388"/>
            <a:ext cx="1914525" cy="1009650"/>
          </a:xfrm>
          <a:prstGeom prst="straightConnector1">
            <a:avLst/>
          </a:prstGeom>
          <a:ln w="28575" cap="flat" cmpd="sng">
            <a:solidFill>
              <a:srgbClr val="FF0000"/>
            </a:solidFill>
            <a:prstDash val="solid"/>
            <a:headEnd type="none" w="med" len="med"/>
            <a:tailEnd type="arrow" w="med" len="med"/>
          </a:ln>
        </p:spPr>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41" name="Rectangle 17"/>
          <p:cNvSpPr>
            <a:spLocks noChangeArrowheads="1"/>
          </p:cNvSpPr>
          <p:nvPr/>
        </p:nvSpPr>
        <p:spPr bwMode="auto">
          <a:xfrm>
            <a:off x="3752850" y="0"/>
            <a:ext cx="1695450" cy="533400"/>
          </a:xfrm>
          <a:prstGeom prst="rect">
            <a:avLst/>
          </a:prstGeom>
          <a:solidFill>
            <a:srgbClr val="8EC71F"/>
          </a:solidFill>
          <a:ln w="9525" algn="ctr">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100" b="1" i="0" u="none" strike="noStrike" kern="1200" cap="none" spc="0" normalizeH="0" baseline="0" noProof="0">
                <a:ln>
                  <a:noFill/>
                </a:ln>
                <a:solidFill>
                  <a:srgbClr val="FF5050"/>
                </a:solidFill>
                <a:effectLst/>
                <a:uLnTx/>
                <a:uFillTx/>
                <a:latin typeface="方正舒体" panose="02010601030101010101" pitchFamily="2" charset="-122"/>
                <a:ea typeface="方正舒体" panose="02010601030101010101" pitchFamily="2" charset="-122"/>
                <a:cs typeface="+mn-cs"/>
              </a:rPr>
              <a:t>C</a:t>
            </a:r>
            <a:r>
              <a:rPr kumimoji="0" lang="zh-CN" altLang="en-US" sz="2100" b="1" i="0" u="none" strike="noStrike" kern="1200" cap="none" spc="0" normalizeH="0" baseline="0" noProof="0">
                <a:ln>
                  <a:noFill/>
                </a:ln>
                <a:solidFill>
                  <a:srgbClr val="FF5050"/>
                </a:solidFill>
                <a:effectLst/>
                <a:uLnTx/>
                <a:uFillTx/>
                <a:latin typeface="方正舒体" panose="02010601030101010101" pitchFamily="2" charset="-122"/>
                <a:ea typeface="方正舒体" panose="02010601030101010101" pitchFamily="2" charset="-122"/>
                <a:cs typeface="+mn-cs"/>
              </a:rPr>
              <a:t>、学术资源</a:t>
            </a:r>
          </a:p>
        </p:txBody>
      </p:sp>
      <p:sp>
        <p:nvSpPr>
          <p:cNvPr id="103443" name="Text Box 19"/>
          <p:cNvSpPr txBox="1">
            <a:spLocks noChangeArrowheads="1"/>
          </p:cNvSpPr>
          <p:nvPr/>
        </p:nvSpPr>
        <p:spPr bwMode="auto">
          <a:xfrm>
            <a:off x="1524000" y="762000"/>
            <a:ext cx="2847975" cy="3865245"/>
          </a:xfrm>
          <a:prstGeom prst="rect">
            <a:avLst/>
          </a:prstGeom>
          <a:noFill/>
          <a:ln w="9525" algn="ctr">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250" kern="1200" cap="none" spc="0" normalizeH="0" baseline="0" noProof="0" dirty="0">
                <a:solidFill>
                  <a:srgbClr val="FF3300"/>
                </a:solidFill>
                <a:latin typeface="方正舒体" panose="02010601030101010101" pitchFamily="2" charset="-122"/>
                <a:ea typeface="方正舒体" panose="02010601030101010101" pitchFamily="2" charset="-122"/>
                <a:cs typeface="+mn-cs"/>
              </a:rPr>
              <a:t>收录内容</a:t>
            </a:r>
          </a:p>
          <a:p>
            <a:pPr marR="0" algn="l" defTabSz="914400">
              <a:spcBef>
                <a:spcPct val="50000"/>
              </a:spcBef>
              <a:buClrTx/>
              <a:buSzTx/>
              <a:buFontTx/>
              <a:buNone/>
              <a:defRPr/>
            </a:pPr>
            <a:r>
              <a:rPr kumimoji="0" lang="zh-CN" altLang="en-US" sz="2250" kern="1200" cap="none" spc="0" normalizeH="0" baseline="0" noProof="0" dirty="0">
                <a:solidFill>
                  <a:srgbClr val="FF3300"/>
                </a:solidFill>
                <a:latin typeface="方正舒体" panose="02010601030101010101" pitchFamily="2" charset="-122"/>
                <a:ea typeface="方正舒体" panose="02010601030101010101" pitchFamily="2" charset="-122"/>
                <a:cs typeface="+mn-cs"/>
              </a:rPr>
              <a:t>图书：</a:t>
            </a:r>
            <a:r>
              <a:rPr kumimoji="0" lang="en-US" altLang="zh-CN"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280</a:t>
            </a:r>
            <a:r>
              <a:rPr kumimoji="0" lang="zh-CN" altLang="en-US"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多万种，其中</a:t>
            </a:r>
            <a:r>
              <a:rPr kumimoji="0" lang="en-US" altLang="zh-CN"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150</a:t>
            </a:r>
            <a:r>
              <a:rPr kumimoji="0" lang="zh-CN" altLang="en-US"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万种可下载，其他可通过文献传递获取。</a:t>
            </a:r>
          </a:p>
          <a:p>
            <a:pPr marR="0" algn="l" defTabSz="914400">
              <a:spcBef>
                <a:spcPct val="50000"/>
              </a:spcBef>
              <a:buClrTx/>
              <a:buSzTx/>
              <a:buFontTx/>
              <a:buNone/>
              <a:defRPr/>
            </a:pPr>
            <a:r>
              <a:rPr kumimoji="0" lang="zh-CN" altLang="en-US" sz="2250" kern="1200" cap="none" spc="0" normalizeH="0" baseline="0" noProof="0" dirty="0">
                <a:solidFill>
                  <a:srgbClr val="FF3300"/>
                </a:solidFill>
                <a:latin typeface="方正舒体" panose="02010601030101010101" pitchFamily="2" charset="-122"/>
                <a:ea typeface="方正舒体" panose="02010601030101010101" pitchFamily="2" charset="-122"/>
                <a:cs typeface="+mn-cs"/>
              </a:rPr>
              <a:t>期刊论文：</a:t>
            </a:r>
            <a:r>
              <a:rPr kumimoji="0" lang="zh-CN" altLang="en-US"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数千万篇，可传递到邮箱</a:t>
            </a:r>
          </a:p>
          <a:p>
            <a:pPr marR="0" algn="l" defTabSz="914400">
              <a:spcBef>
                <a:spcPct val="50000"/>
              </a:spcBef>
              <a:buClrTx/>
              <a:buSzTx/>
              <a:buFontTx/>
              <a:buNone/>
              <a:defRPr/>
            </a:pPr>
            <a:r>
              <a:rPr kumimoji="0" lang="zh-CN" altLang="en-US" sz="2250" kern="1200" cap="none" spc="0" normalizeH="0" baseline="0" noProof="0" dirty="0">
                <a:solidFill>
                  <a:srgbClr val="FF3300"/>
                </a:solidFill>
                <a:latin typeface="方正舒体" panose="02010601030101010101" pitchFamily="2" charset="-122"/>
                <a:ea typeface="方正舒体" panose="02010601030101010101" pitchFamily="2" charset="-122"/>
                <a:cs typeface="+mn-cs"/>
              </a:rPr>
              <a:t>报纸：</a:t>
            </a:r>
            <a:r>
              <a:rPr kumimoji="0" lang="zh-CN" altLang="en-US"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数百种报纸</a:t>
            </a:r>
          </a:p>
          <a:p>
            <a:pPr marR="0" algn="l" defTabSz="914400">
              <a:spcBef>
                <a:spcPct val="50000"/>
              </a:spcBef>
              <a:buClrTx/>
              <a:buSzTx/>
              <a:buFontTx/>
              <a:buNone/>
              <a:defRPr/>
            </a:pPr>
            <a:r>
              <a:rPr kumimoji="0" lang="zh-CN" altLang="en-US" sz="2250" kern="1200" cap="none" spc="0" normalizeH="0" baseline="0" noProof="0" dirty="0">
                <a:solidFill>
                  <a:srgbClr val="FF3300"/>
                </a:solidFill>
                <a:latin typeface="方正舒体" panose="02010601030101010101" pitchFamily="2" charset="-122"/>
                <a:ea typeface="方正舒体" panose="02010601030101010101" pitchFamily="2" charset="-122"/>
                <a:cs typeface="+mn-cs"/>
              </a:rPr>
              <a:t>视频：</a:t>
            </a:r>
            <a:r>
              <a:rPr kumimoji="0" lang="zh-CN" altLang="en-US"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数万集</a:t>
            </a:r>
          </a:p>
          <a:p>
            <a:pPr marR="0" algn="l" defTabSz="914400">
              <a:spcBef>
                <a:spcPct val="50000"/>
              </a:spcBef>
              <a:buClrTx/>
              <a:buSzTx/>
              <a:buFontTx/>
              <a:buNone/>
              <a:defRPr/>
            </a:pPr>
            <a:r>
              <a:rPr kumimoji="0" lang="zh-CN" altLang="en-US" sz="2250" kern="1200" cap="none" spc="0" normalizeH="0" baseline="0" noProof="0" dirty="0">
                <a:solidFill>
                  <a:srgbClr val="FF3300"/>
                </a:solidFill>
                <a:latin typeface="方正舒体" panose="02010601030101010101" pitchFamily="2" charset="-122"/>
                <a:ea typeface="方正舒体" panose="02010601030101010101" pitchFamily="2" charset="-122"/>
                <a:cs typeface="+mn-cs"/>
              </a:rPr>
              <a:t>学位论文：</a:t>
            </a:r>
            <a:r>
              <a:rPr kumimoji="0" lang="zh-CN" altLang="en-US" kern="1200" cap="none" spc="0" normalizeH="0" baseline="0" noProof="0" dirty="0">
                <a:solidFill>
                  <a:schemeClr val="tx1"/>
                </a:solidFill>
                <a:latin typeface="方正舒体" panose="02010601030101010101" pitchFamily="2" charset="-122"/>
                <a:ea typeface="方正舒体" panose="02010601030101010101" pitchFamily="2" charset="-122"/>
                <a:cs typeface="+mn-cs"/>
              </a:rPr>
              <a:t>数百万篇</a:t>
            </a:r>
          </a:p>
        </p:txBody>
      </p:sp>
      <p:pic>
        <p:nvPicPr>
          <p:cNvPr id="58375" name="Picture 7"/>
          <p:cNvPicPr>
            <a:picLocks noChangeAspect="1" noChangeArrowheads="1"/>
          </p:cNvPicPr>
          <p:nvPr/>
        </p:nvPicPr>
        <p:blipFill>
          <a:blip r:embed="rId2" cstate="print"/>
          <a:srcRect/>
          <a:stretch>
            <a:fillRect/>
          </a:stretch>
        </p:blipFill>
        <p:spPr bwMode="auto">
          <a:xfrm>
            <a:off x="4387454" y="866775"/>
            <a:ext cx="3613547" cy="4276725"/>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65541" name="Oval 20"/>
          <p:cNvSpPr/>
          <p:nvPr/>
        </p:nvSpPr>
        <p:spPr>
          <a:xfrm>
            <a:off x="6343650" y="3343275"/>
            <a:ext cx="1657350" cy="86677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3"/>
          <p:cNvPicPr>
            <a:picLocks noChangeAspect="1"/>
          </p:cNvPicPr>
          <p:nvPr/>
        </p:nvPicPr>
        <p:blipFill>
          <a:blip r:embed="rId2" cstate="print"/>
          <a:stretch>
            <a:fillRect/>
          </a:stretch>
        </p:blipFill>
        <p:spPr>
          <a:xfrm>
            <a:off x="1143000" y="482204"/>
            <a:ext cx="3058716" cy="1626394"/>
          </a:xfrm>
          <a:prstGeom prst="rect">
            <a:avLst/>
          </a:prstGeom>
          <a:noFill/>
          <a:ln w="9525">
            <a:noFill/>
          </a:ln>
        </p:spPr>
      </p:pic>
      <p:sp>
        <p:nvSpPr>
          <p:cNvPr id="66563" name="矩形 4"/>
          <p:cNvSpPr/>
          <p:nvPr/>
        </p:nvSpPr>
        <p:spPr>
          <a:xfrm>
            <a:off x="1447800" y="1057275"/>
            <a:ext cx="1557338" cy="32146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sp>
        <p:nvSpPr>
          <p:cNvPr id="138255" name="AutoShape 15"/>
          <p:cNvSpPr>
            <a:spLocks noChangeArrowheads="1"/>
          </p:cNvSpPr>
          <p:nvPr/>
        </p:nvSpPr>
        <p:spPr bwMode="auto">
          <a:xfrm>
            <a:off x="3095625" y="2047875"/>
            <a:ext cx="1238250" cy="381000"/>
          </a:xfrm>
          <a:prstGeom prst="wedgeRoundRectCallout">
            <a:avLst>
              <a:gd name="adj1" fmla="val -58366"/>
              <a:gd name="adj2" fmla="val -257500"/>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50" b="1" i="0" u="none" strike="noStrike" kern="1200" cap="none" spc="0" normalizeH="0" baseline="0" noProof="0">
                <a:ln>
                  <a:noFill/>
                </a:ln>
                <a:solidFill>
                  <a:srgbClr val="FF3300"/>
                </a:solidFill>
                <a:effectLst/>
                <a:uLnTx/>
                <a:uFillTx/>
                <a:latin typeface="方正舒体" panose="02010601030101010101" pitchFamily="2" charset="-122"/>
                <a:ea typeface="方正舒体" panose="02010601030101010101" pitchFamily="2" charset="-122"/>
                <a:cs typeface="+mn-cs"/>
              </a:rPr>
              <a:t>检索</a:t>
            </a:r>
          </a:p>
        </p:txBody>
      </p:sp>
      <p:pic>
        <p:nvPicPr>
          <p:cNvPr id="66565" name="Picture 17"/>
          <p:cNvPicPr>
            <a:picLocks noChangeAspect="1"/>
          </p:cNvPicPr>
          <p:nvPr/>
        </p:nvPicPr>
        <p:blipFill>
          <a:blip r:embed="rId3" cstate="print"/>
          <a:stretch>
            <a:fillRect/>
          </a:stretch>
        </p:blipFill>
        <p:spPr>
          <a:xfrm>
            <a:off x="1143000" y="2593181"/>
            <a:ext cx="2928938" cy="2550319"/>
          </a:xfrm>
          <a:prstGeom prst="rect">
            <a:avLst/>
          </a:prstGeom>
          <a:noFill/>
          <a:ln w="9525">
            <a:noFill/>
          </a:ln>
        </p:spPr>
      </p:pic>
      <p:sp>
        <p:nvSpPr>
          <p:cNvPr id="138258" name="AutoShape 18"/>
          <p:cNvSpPr>
            <a:spLocks noChangeArrowheads="1"/>
          </p:cNvSpPr>
          <p:nvPr/>
        </p:nvSpPr>
        <p:spPr bwMode="auto">
          <a:xfrm>
            <a:off x="2628900" y="4352925"/>
            <a:ext cx="1133475" cy="381000"/>
          </a:xfrm>
          <a:prstGeom prst="wedgeRoundRectCallout">
            <a:avLst>
              <a:gd name="adj1" fmla="val -28884"/>
              <a:gd name="adj2" fmla="val -342500"/>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50" b="1" i="0" u="none" strike="noStrike" kern="1200" cap="none" spc="0" normalizeH="0" baseline="0" noProof="0">
                <a:ln>
                  <a:noFill/>
                </a:ln>
                <a:solidFill>
                  <a:srgbClr val="FF3300"/>
                </a:solidFill>
                <a:effectLst/>
                <a:uLnTx/>
                <a:uFillTx/>
                <a:latin typeface="方正舒体" panose="02010601030101010101" pitchFamily="2" charset="-122"/>
                <a:ea typeface="方正舒体" panose="02010601030101010101" pitchFamily="2" charset="-122"/>
                <a:cs typeface="+mn-cs"/>
              </a:rPr>
              <a:t>选择</a:t>
            </a:r>
          </a:p>
        </p:txBody>
      </p:sp>
      <p:sp>
        <p:nvSpPr>
          <p:cNvPr id="66567" name="矩形 4"/>
          <p:cNvSpPr/>
          <p:nvPr/>
        </p:nvSpPr>
        <p:spPr>
          <a:xfrm>
            <a:off x="2057400" y="2971800"/>
            <a:ext cx="1557338" cy="32146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pic>
        <p:nvPicPr>
          <p:cNvPr id="66568" name="Picture 20"/>
          <p:cNvPicPr>
            <a:picLocks noChangeAspect="1"/>
          </p:cNvPicPr>
          <p:nvPr/>
        </p:nvPicPr>
        <p:blipFill>
          <a:blip r:embed="rId4" cstate="print"/>
          <a:stretch>
            <a:fillRect/>
          </a:stretch>
        </p:blipFill>
        <p:spPr>
          <a:xfrm>
            <a:off x="4164806" y="2043113"/>
            <a:ext cx="3836194" cy="3100388"/>
          </a:xfrm>
          <a:prstGeom prst="rect">
            <a:avLst/>
          </a:prstGeom>
          <a:noFill/>
          <a:ln w="9525">
            <a:noFill/>
          </a:ln>
        </p:spPr>
      </p:pic>
      <p:sp>
        <p:nvSpPr>
          <p:cNvPr id="138261" name="AutoShape 21"/>
          <p:cNvSpPr>
            <a:spLocks noChangeArrowheads="1"/>
          </p:cNvSpPr>
          <p:nvPr/>
        </p:nvSpPr>
        <p:spPr bwMode="auto">
          <a:xfrm>
            <a:off x="4219575" y="3143250"/>
            <a:ext cx="1304925" cy="381000"/>
          </a:xfrm>
          <a:prstGeom prst="wedgeRoundRectCallout">
            <a:avLst>
              <a:gd name="adj1" fmla="val 29653"/>
              <a:gd name="adj2" fmla="val 182500"/>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75" b="1" i="0" u="none" strike="noStrike" kern="1200" cap="none" spc="0" normalizeH="0" baseline="0" noProof="0">
                <a:ln>
                  <a:noFill/>
                </a:ln>
                <a:solidFill>
                  <a:srgbClr val="FF3300"/>
                </a:solidFill>
                <a:effectLst/>
                <a:uLnTx/>
                <a:uFillTx/>
                <a:latin typeface="方正舒体" panose="02010601030101010101" pitchFamily="2" charset="-122"/>
                <a:ea typeface="方正舒体" panose="02010601030101010101" pitchFamily="2" charset="-122"/>
                <a:cs typeface="+mn-cs"/>
              </a:rPr>
              <a:t>在线阅读</a:t>
            </a:r>
          </a:p>
        </p:txBody>
      </p:sp>
      <p:sp>
        <p:nvSpPr>
          <p:cNvPr id="138262" name="AutoShape 22"/>
          <p:cNvSpPr>
            <a:spLocks noChangeArrowheads="1"/>
          </p:cNvSpPr>
          <p:nvPr/>
        </p:nvSpPr>
        <p:spPr bwMode="auto">
          <a:xfrm>
            <a:off x="6191250" y="2505075"/>
            <a:ext cx="1952625" cy="638175"/>
          </a:xfrm>
          <a:prstGeom prst="wedgeRoundRectCallout">
            <a:avLst>
              <a:gd name="adj1" fmla="val 6812"/>
              <a:gd name="adj2" fmla="val 175981"/>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100" b="1" i="0" u="none" strike="noStrike" kern="1200" cap="none" spc="0" normalizeH="0" baseline="0" noProof="0" dirty="0">
                <a:ln>
                  <a:noFill/>
                </a:ln>
                <a:solidFill>
                  <a:srgbClr val="FF3300"/>
                </a:solidFill>
                <a:effectLst/>
                <a:uLnTx/>
                <a:uFillTx/>
                <a:latin typeface="仿宋" panose="02010609060101010101" pitchFamily="49" charset="-122"/>
                <a:ea typeface="仿宋" panose="02010609060101010101" pitchFamily="49" charset="-122"/>
                <a:cs typeface="+mn-cs"/>
              </a:rPr>
              <a:t>下载到书架后可离线阅读</a:t>
            </a:r>
          </a:p>
        </p:txBody>
      </p:sp>
      <p:sp>
        <p:nvSpPr>
          <p:cNvPr id="138263" name="AutoShape 23"/>
          <p:cNvSpPr>
            <a:spLocks noChangeArrowheads="1"/>
          </p:cNvSpPr>
          <p:nvPr/>
        </p:nvSpPr>
        <p:spPr bwMode="auto">
          <a:xfrm>
            <a:off x="4791075" y="876300"/>
            <a:ext cx="2495550" cy="381000"/>
          </a:xfrm>
          <a:prstGeom prst="wedgeRoundRectCallout">
            <a:avLst>
              <a:gd name="adj1" fmla="val -42319"/>
              <a:gd name="adj2" fmla="val 25000"/>
              <a:gd name="adj3" fmla="val 16667"/>
            </a:avLst>
          </a:prstGeom>
          <a:solidFill>
            <a:srgbClr val="8EC71F"/>
          </a:solidFill>
          <a:ln w="9525" algn="ctr">
            <a:noFill/>
            <a:miter lim="800000"/>
          </a:ln>
          <a:effectLst>
            <a:prstShdw prst="shdw17" dist="17961" dir="2700000">
              <a:schemeClr val="accent1">
                <a:gamma/>
                <a:shade val="60000"/>
                <a:invGamma/>
              </a:schemeClr>
            </a:prst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50" b="1" i="0" u="none" strike="noStrike" kern="1200" cap="none" spc="0" normalizeH="0" baseline="0" noProof="0">
                <a:ln>
                  <a:noFill/>
                </a:ln>
                <a:solidFill>
                  <a:srgbClr val="FF3300"/>
                </a:solidFill>
                <a:effectLst/>
                <a:uLnTx/>
                <a:uFillTx/>
                <a:latin typeface="方正舒体" panose="02010601030101010101" pitchFamily="2" charset="-122"/>
                <a:ea typeface="方正舒体" panose="02010601030101010101" pitchFamily="2" charset="-122"/>
                <a:cs typeface="+mn-cs"/>
              </a:rPr>
              <a:t>图书检索与下载</a:t>
            </a:r>
          </a:p>
        </p:txBody>
      </p:sp>
      <p:sp>
        <p:nvSpPr>
          <p:cNvPr id="66572" name="Line 24"/>
          <p:cNvSpPr/>
          <p:nvPr/>
        </p:nvSpPr>
        <p:spPr>
          <a:xfrm>
            <a:off x="1876425" y="1409700"/>
            <a:ext cx="228600" cy="1552575"/>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sp>
        <p:nvSpPr>
          <p:cNvPr id="66573" name="Line 25"/>
          <p:cNvSpPr/>
          <p:nvPr/>
        </p:nvSpPr>
        <p:spPr>
          <a:xfrm flipV="1">
            <a:off x="3419475" y="2943225"/>
            <a:ext cx="1133475" cy="114300"/>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2"/>
          <p:cNvPicPr>
            <a:picLocks noChangeAspect="1"/>
          </p:cNvPicPr>
          <p:nvPr/>
        </p:nvPicPr>
        <p:blipFill>
          <a:blip r:embed="rId2" cstate="print"/>
          <a:stretch>
            <a:fillRect/>
          </a:stretch>
        </p:blipFill>
        <p:spPr>
          <a:xfrm>
            <a:off x="1143000" y="200025"/>
            <a:ext cx="2976563" cy="1885950"/>
          </a:xfrm>
          <a:prstGeom prst="rect">
            <a:avLst/>
          </a:prstGeom>
          <a:noFill/>
          <a:ln w="9525">
            <a:noFill/>
          </a:ln>
        </p:spPr>
      </p:pic>
      <p:sp>
        <p:nvSpPr>
          <p:cNvPr id="67587" name="矩形 4"/>
          <p:cNvSpPr/>
          <p:nvPr/>
        </p:nvSpPr>
        <p:spPr>
          <a:xfrm>
            <a:off x="1504950" y="1095375"/>
            <a:ext cx="833438" cy="892969"/>
          </a:xfrm>
          <a:prstGeom prst="rect">
            <a:avLst/>
          </a:prstGeom>
          <a:noFill/>
          <a:ln w="25400" cap="flat" cmpd="sng">
            <a:solidFill>
              <a:srgbClr val="FF0000"/>
            </a:solidFill>
            <a:prstDash val="solid"/>
            <a:round/>
            <a:headEnd type="none" w="med" len="med"/>
            <a:tailEnd type="none" w="med" len="med"/>
          </a:ln>
        </p:spPr>
        <p:txBody>
          <a:bodyPr wrap="none" anchor="ctr"/>
          <a:lstStyle/>
          <a:p>
            <a:endParaRPr lang="zh-CN" altLang="en-US" sz="1350" dirty="0">
              <a:latin typeface="方正舒体" panose="02010601030101010101" pitchFamily="2" charset="-122"/>
            </a:endParaRPr>
          </a:p>
        </p:txBody>
      </p:sp>
      <p:pic>
        <p:nvPicPr>
          <p:cNvPr id="67588" name="Picture 14"/>
          <p:cNvPicPr>
            <a:picLocks noChangeAspect="1"/>
          </p:cNvPicPr>
          <p:nvPr/>
        </p:nvPicPr>
        <p:blipFill>
          <a:blip r:embed="rId3" cstate="print"/>
          <a:stretch>
            <a:fillRect/>
          </a:stretch>
        </p:blipFill>
        <p:spPr>
          <a:xfrm>
            <a:off x="4386263" y="609600"/>
            <a:ext cx="3424238" cy="4019550"/>
          </a:xfrm>
          <a:prstGeom prst="rect">
            <a:avLst/>
          </a:prstGeom>
          <a:noFill/>
          <a:ln w="9525">
            <a:noFill/>
          </a:ln>
        </p:spPr>
      </p:pic>
      <p:sp>
        <p:nvSpPr>
          <p:cNvPr id="67589" name="Line 15"/>
          <p:cNvSpPr/>
          <p:nvPr/>
        </p:nvSpPr>
        <p:spPr>
          <a:xfrm>
            <a:off x="2495550" y="1590675"/>
            <a:ext cx="2686050" cy="161925"/>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pic>
        <p:nvPicPr>
          <p:cNvPr id="67590" name="Picture 16"/>
          <p:cNvPicPr>
            <a:picLocks noChangeAspect="1"/>
          </p:cNvPicPr>
          <p:nvPr/>
        </p:nvPicPr>
        <p:blipFill>
          <a:blip r:embed="rId4" cstate="print"/>
          <a:stretch>
            <a:fillRect/>
          </a:stretch>
        </p:blipFill>
        <p:spPr>
          <a:xfrm>
            <a:off x="1143000" y="2121694"/>
            <a:ext cx="3671888" cy="3021806"/>
          </a:xfrm>
          <a:prstGeom prst="rect">
            <a:avLst/>
          </a:prstGeom>
          <a:noFill/>
          <a:ln w="9525">
            <a:noFill/>
          </a:ln>
        </p:spPr>
      </p:pic>
      <p:sp>
        <p:nvSpPr>
          <p:cNvPr id="67591" name="Line 17"/>
          <p:cNvSpPr/>
          <p:nvPr/>
        </p:nvSpPr>
        <p:spPr>
          <a:xfrm flipH="1">
            <a:off x="2581275" y="1981200"/>
            <a:ext cx="2628900" cy="1019175"/>
          </a:xfrm>
          <a:prstGeom prst="line">
            <a:avLst/>
          </a:prstGeom>
          <a:ln w="9525" cap="flat" cmpd="sng">
            <a:solidFill>
              <a:srgbClr val="FF0000"/>
            </a:solidFill>
            <a:prstDash val="solid"/>
            <a:headEnd type="none" w="med" len="med"/>
            <a:tailEnd type="triangle" w="med" len="med"/>
          </a:ln>
          <a:effectLst>
            <a:prstShdw prst="shdw17" dist="17961" dir="2699999">
              <a:srgbClr val="990000"/>
            </a:prstShdw>
          </a:effectLst>
        </p:spPr>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Picture 10"/>
          <p:cNvPicPr>
            <a:picLocks noChangeAspect="1" noChangeArrowheads="1"/>
          </p:cNvPicPr>
          <p:nvPr/>
        </p:nvPicPr>
        <p:blipFill>
          <a:blip r:embed="rId2" cstate="print"/>
          <a:srcRect l="3240" t="7151" r="61679" b="1225"/>
          <a:stretch>
            <a:fillRect/>
          </a:stretch>
        </p:blipFill>
        <p:spPr bwMode="auto">
          <a:xfrm>
            <a:off x="504825" y="261620"/>
            <a:ext cx="1567815" cy="4417695"/>
          </a:xfrm>
          <a:prstGeom prst="rect">
            <a:avLst/>
          </a:prstGeom>
          <a:noFill/>
          <a:ln w="9525" cap="flat" cmpd="sng" algn="ctr">
            <a:noFill/>
            <a:prstDash val="solid"/>
            <a:miter lim="800000"/>
            <a:headEnd/>
            <a:tailEnd/>
          </a:ln>
          <a:effectLst>
            <a:outerShdw blurRad="50800" dist="38100" dir="2700000" algn="tl" rotWithShape="0">
              <a:prstClr val="black">
                <a:alpha val="40000"/>
              </a:prstClr>
            </a:outerShdw>
          </a:effectLst>
        </p:spPr>
      </p:pic>
      <p:pic>
        <p:nvPicPr>
          <p:cNvPr id="4" name="图片 3" descr="11_副本"/>
          <p:cNvPicPr>
            <a:picLocks noChangeAspect="1"/>
          </p:cNvPicPr>
          <p:nvPr/>
        </p:nvPicPr>
        <p:blipFill>
          <a:blip r:embed="rId3" cstate="print"/>
          <a:stretch>
            <a:fillRect/>
          </a:stretch>
        </p:blipFill>
        <p:spPr>
          <a:xfrm>
            <a:off x="2385695" y="261620"/>
            <a:ext cx="2429510" cy="4417695"/>
          </a:xfrm>
          <a:prstGeom prst="rect">
            <a:avLst/>
          </a:prstGeom>
          <a:effectLst>
            <a:outerShdw blurRad="50800" dist="38100" dir="2700000" algn="tl" rotWithShape="0">
              <a:prstClr val="black">
                <a:alpha val="40000"/>
              </a:prstClr>
            </a:outerShdw>
          </a:effectLst>
        </p:spPr>
      </p:pic>
      <p:pic>
        <p:nvPicPr>
          <p:cNvPr id="64515" name="Picture 6"/>
          <p:cNvPicPr>
            <a:picLocks noChangeAspect="1"/>
          </p:cNvPicPr>
          <p:nvPr/>
        </p:nvPicPr>
        <p:blipFill>
          <a:blip r:embed="rId4" cstate="print"/>
          <a:stretch>
            <a:fillRect/>
          </a:stretch>
        </p:blipFill>
        <p:spPr>
          <a:xfrm>
            <a:off x="5073650" y="261620"/>
            <a:ext cx="3702050" cy="2669540"/>
          </a:xfrm>
          <a:prstGeom prst="rect">
            <a:avLst/>
          </a:prstGeom>
          <a:noFill/>
          <a:ln w="9525">
            <a:noFill/>
          </a:ln>
          <a:effectLst>
            <a:outerShdw blurRad="50800" dist="38100" dir="2700000" algn="tl" rotWithShape="0">
              <a:prstClr val="black">
                <a:alpha val="40000"/>
              </a:prstClr>
            </a:outerShdw>
          </a:effectLst>
        </p:spPr>
      </p:pic>
      <p:pic>
        <p:nvPicPr>
          <p:cNvPr id="66568" name="Picture 20"/>
          <p:cNvPicPr>
            <a:picLocks noChangeAspect="1"/>
          </p:cNvPicPr>
          <p:nvPr/>
        </p:nvPicPr>
        <p:blipFill>
          <a:blip r:embed="rId5" cstate="print"/>
          <a:srcRect l="6356" t="59963"/>
          <a:stretch>
            <a:fillRect/>
          </a:stretch>
        </p:blipFill>
        <p:spPr>
          <a:xfrm>
            <a:off x="5073650" y="3023870"/>
            <a:ext cx="3701415" cy="165544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Grp="1" noChangeAspect="1"/>
          </p:cNvPicPr>
          <p:nvPr/>
        </p:nvPicPr>
        <p:blipFill>
          <a:blip r:embed="rId2" cstate="print"/>
          <a:srcRect t="1906" b="5210"/>
          <a:stretch>
            <a:fillRect/>
          </a:stretch>
        </p:blipFill>
        <p:spPr>
          <a:xfrm>
            <a:off x="582930" y="916940"/>
            <a:ext cx="3420110" cy="4011930"/>
          </a:xfrm>
          <a:prstGeom prst="rect">
            <a:avLst/>
          </a:prstGeom>
          <a:noFill/>
          <a:ln w="9525">
            <a:noFill/>
          </a:ln>
          <a:effectLst>
            <a:outerShdw blurRad="50800" dist="38100" dir="2700000" algn="tl" rotWithShape="0">
              <a:schemeClr val="accent1">
                <a:lumMod val="75000"/>
                <a:lumOff val="25000"/>
                <a:alpha val="40000"/>
              </a:schemeClr>
            </a:outerShdw>
          </a:effectLst>
        </p:spPr>
      </p:pic>
      <p:pic>
        <p:nvPicPr>
          <p:cNvPr id="68612" name="Picture 6" descr="IMG_3186"/>
          <p:cNvPicPr>
            <a:picLocks noChangeAspect="1"/>
          </p:cNvPicPr>
          <p:nvPr/>
        </p:nvPicPr>
        <p:blipFill>
          <a:blip r:embed="rId3" cstate="print"/>
          <a:srcRect t="12005"/>
          <a:stretch>
            <a:fillRect/>
          </a:stretch>
        </p:blipFill>
        <p:spPr>
          <a:xfrm>
            <a:off x="4618355" y="916940"/>
            <a:ext cx="3420110" cy="4011930"/>
          </a:xfrm>
          <a:prstGeom prst="rect">
            <a:avLst/>
          </a:prstGeom>
          <a:noFill/>
          <a:ln w="9525">
            <a:noFill/>
          </a:ln>
          <a:effectLst>
            <a:outerShdw blurRad="50800" dist="38100" dir="2700000" algn="tl" rotWithShape="0">
              <a:schemeClr val="accent1">
                <a:lumMod val="75000"/>
                <a:lumOff val="25000"/>
                <a:alpha val="40000"/>
              </a:schemeClr>
            </a:outerShdw>
          </a:effectLst>
        </p:spPr>
      </p:pic>
      <p:grpSp>
        <p:nvGrpSpPr>
          <p:cNvPr id="57346" name="Group 1(向天歌演示原创作品：www.TopPPT.cn)"/>
          <p:cNvGrpSpPr/>
          <p:nvPr/>
        </p:nvGrpSpPr>
        <p:grpSpPr>
          <a:xfrm>
            <a:off x="414020" y="795020"/>
            <a:ext cx="2762250" cy="1436688"/>
            <a:chOff x="899592" y="987574"/>
            <a:chExt cx="2075400" cy="1080120"/>
          </a:xfrm>
        </p:grpSpPr>
        <p:cxnSp>
          <p:nvCxnSpPr>
            <p:cNvPr id="5" name="Straight Connector 4(向天歌演示原创作品：www.TopPPT.cn)"/>
            <p:cNvCxnSpPr/>
            <p:nvPr/>
          </p:nvCxnSpPr>
          <p:spPr>
            <a:xfrm>
              <a:off x="899592" y="987574"/>
              <a:ext cx="2075400" cy="0"/>
            </a:xfrm>
            <a:prstGeom prst="line">
              <a:avLst/>
            </a:prstGeom>
            <a:ln w="9525">
              <a:solidFill>
                <a:srgbClr val="01A0DE"/>
              </a:solidFill>
            </a:ln>
          </p:spPr>
          <p:style>
            <a:lnRef idx="1">
              <a:schemeClr val="accent1"/>
            </a:lnRef>
            <a:fillRef idx="0">
              <a:schemeClr val="accent1"/>
            </a:fillRef>
            <a:effectRef idx="0">
              <a:schemeClr val="accent1"/>
            </a:effectRef>
            <a:fontRef idx="minor">
              <a:schemeClr val="tx1"/>
            </a:fontRef>
          </p:style>
        </p:cxnSp>
        <p:cxnSp>
          <p:nvCxnSpPr>
            <p:cNvPr id="6" name="Straight Connector 5(向天歌演示原创作品：www.TopPPT.cn)"/>
            <p:cNvCxnSpPr/>
            <p:nvPr/>
          </p:nvCxnSpPr>
          <p:spPr>
            <a:xfrm>
              <a:off x="899592" y="987574"/>
              <a:ext cx="0" cy="1080120"/>
            </a:xfrm>
            <a:prstGeom prst="line">
              <a:avLst/>
            </a:prstGeom>
            <a:ln w="9525">
              <a:solidFill>
                <a:srgbClr val="01A0DE"/>
              </a:solidFill>
            </a:ln>
          </p:spPr>
          <p:style>
            <a:lnRef idx="1">
              <a:schemeClr val="accent1"/>
            </a:lnRef>
            <a:fillRef idx="0">
              <a:schemeClr val="accent1"/>
            </a:fillRef>
            <a:effectRef idx="0">
              <a:schemeClr val="accent1"/>
            </a:effectRef>
            <a:fontRef idx="minor">
              <a:schemeClr val="tx1"/>
            </a:fontRef>
          </p:style>
        </p:cxnSp>
      </p:grpSp>
      <p:grpSp>
        <p:nvGrpSpPr>
          <p:cNvPr id="3" name="Group 1(向天歌演示原创作品：www.TopPPT.cn)"/>
          <p:cNvGrpSpPr/>
          <p:nvPr/>
        </p:nvGrpSpPr>
        <p:grpSpPr>
          <a:xfrm>
            <a:off x="4462145" y="795020"/>
            <a:ext cx="2762250" cy="1436688"/>
            <a:chOff x="899592" y="987574"/>
            <a:chExt cx="2075400" cy="1080120"/>
          </a:xfrm>
        </p:grpSpPr>
        <p:cxnSp>
          <p:nvCxnSpPr>
            <p:cNvPr id="4" name="Straight Connector 4(向天歌演示原创作品：www.TopPPT.cn)"/>
            <p:cNvCxnSpPr/>
            <p:nvPr/>
          </p:nvCxnSpPr>
          <p:spPr>
            <a:xfrm>
              <a:off x="899592" y="987574"/>
              <a:ext cx="2075400" cy="0"/>
            </a:xfrm>
            <a:prstGeom prst="line">
              <a:avLst/>
            </a:prstGeom>
            <a:ln w="9525">
              <a:solidFill>
                <a:srgbClr val="01A0DE"/>
              </a:solidFill>
            </a:ln>
          </p:spPr>
          <p:style>
            <a:lnRef idx="1">
              <a:schemeClr val="accent1"/>
            </a:lnRef>
            <a:fillRef idx="0">
              <a:schemeClr val="accent1"/>
            </a:fillRef>
            <a:effectRef idx="0">
              <a:schemeClr val="accent1"/>
            </a:effectRef>
            <a:fontRef idx="minor">
              <a:schemeClr val="tx1"/>
            </a:fontRef>
          </p:style>
        </p:cxnSp>
        <p:cxnSp>
          <p:nvCxnSpPr>
            <p:cNvPr id="7" name="Straight Connector 5(向天歌演示原创作品：www.TopPPT.cn)"/>
            <p:cNvCxnSpPr/>
            <p:nvPr/>
          </p:nvCxnSpPr>
          <p:spPr>
            <a:xfrm>
              <a:off x="899592" y="987574"/>
              <a:ext cx="0" cy="1080120"/>
            </a:xfrm>
            <a:prstGeom prst="line">
              <a:avLst/>
            </a:prstGeom>
            <a:ln w="9525">
              <a:solidFill>
                <a:srgbClr val="01A0DE"/>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952500" y="302260"/>
            <a:ext cx="2316480" cy="460375"/>
          </a:xfrm>
          <a:prstGeom prst="rect">
            <a:avLst/>
          </a:prstGeom>
          <a:noFill/>
        </p:spPr>
        <p:txBody>
          <a:bodyPr wrap="none" rtlCol="0">
            <a:spAutoFit/>
          </a:bodyPr>
          <a:lstStyle/>
          <a:p>
            <a:pPr algn="l"/>
            <a:r>
              <a:rPr lang="zh-CN" altLang="en-US" sz="2400" b="1" noProof="0">
                <a:solidFill>
                  <a:schemeClr val="bg1"/>
                </a:solidFill>
                <a:latin typeface="微软雅黑" panose="020B0503020204020204" pitchFamily="34" charset="-122"/>
                <a:ea typeface="微软雅黑" panose="020B0503020204020204" pitchFamily="34" charset="-122"/>
                <a:sym typeface="+mn-ea"/>
              </a:rPr>
              <a:t>查询全国馆期藏</a:t>
            </a:r>
          </a:p>
        </p:txBody>
      </p:sp>
      <p:sp>
        <p:nvSpPr>
          <p:cNvPr id="9" name="文本框 8"/>
          <p:cNvSpPr txBox="1"/>
          <p:nvPr/>
        </p:nvSpPr>
        <p:spPr>
          <a:xfrm>
            <a:off x="5583555" y="278765"/>
            <a:ext cx="1402080" cy="460375"/>
          </a:xfrm>
          <a:prstGeom prst="rect">
            <a:avLst/>
          </a:prstGeom>
          <a:noFill/>
        </p:spPr>
        <p:txBody>
          <a:bodyPr wrap="none" rtlCol="0">
            <a:spAutoFit/>
          </a:bodyPr>
          <a:lstStyle/>
          <a:p>
            <a:pPr algn="l"/>
            <a:r>
              <a:rPr lang="zh-CN" altLang="en-US" sz="2400" b="1" noProof="0">
                <a:solidFill>
                  <a:schemeClr val="bg1"/>
                </a:solidFill>
                <a:latin typeface="微软雅黑" panose="020B0503020204020204" pitchFamily="34" charset="-122"/>
                <a:ea typeface="微软雅黑" panose="020B0503020204020204" pitchFamily="34" charset="-122"/>
                <a:sym typeface="+mn-ea"/>
              </a:rPr>
              <a:t>文献传递</a:t>
            </a:r>
            <a:endParaRPr lang="zh-CN" altLang="en-US" sz="2400" b="1" noProof="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1485900" y="228600"/>
            <a:ext cx="5886450" cy="457200"/>
          </a:xfrm>
        </p:spPr>
        <p:txBody>
          <a:bodyPr vert="horz" wrap="square" lIns="68580" tIns="34290" rIns="68580" bIns="34290" anchor="ctr"/>
          <a:lstStyle/>
          <a:p>
            <a:endParaRPr lang="zh-CN" altLang="en-US" dirty="0">
              <a:ea typeface="宋体" panose="02010600030101010101" pitchFamily="2" charset="-122"/>
            </a:endParaRPr>
          </a:p>
        </p:txBody>
      </p:sp>
      <p:sp>
        <p:nvSpPr>
          <p:cNvPr id="106500" name="Text Box 4"/>
          <p:cNvSpPr txBox="1">
            <a:spLocks noChangeArrowheads="1"/>
          </p:cNvSpPr>
          <p:nvPr/>
        </p:nvSpPr>
        <p:spPr bwMode="auto">
          <a:xfrm>
            <a:off x="4705350" y="3774281"/>
            <a:ext cx="3295650" cy="923330"/>
          </a:xfrm>
          <a:prstGeom prst="rect">
            <a:avLst/>
          </a:prstGeom>
          <a:noFill/>
          <a:ln w="9525" algn="ctr">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kern="1200" cap="none" spc="0" normalizeH="0" baseline="0" noProof="0" dirty="0" smtClean="0">
                <a:solidFill>
                  <a:srgbClr val="FF0000"/>
                </a:solidFill>
                <a:latin typeface="仿宋" panose="02010609060101010101" pitchFamily="49" charset="-122"/>
                <a:ea typeface="仿宋" panose="02010609060101010101" pitchFamily="49" charset="-122"/>
                <a:cs typeface="+mn-cs"/>
              </a:rPr>
              <a:t>建议使用“学习通”</a:t>
            </a:r>
            <a:r>
              <a:rPr kumimoji="0" lang="en-US" altLang="zh-CN" kern="1200" cap="none" spc="0" normalizeH="0" baseline="0" noProof="0" dirty="0" smtClean="0">
                <a:solidFill>
                  <a:srgbClr val="FF0000"/>
                </a:solidFill>
                <a:latin typeface="仿宋" panose="02010609060101010101" pitchFamily="49" charset="-122"/>
                <a:ea typeface="仿宋" panose="02010609060101010101" pitchFamily="49" charset="-122"/>
                <a:cs typeface="+mn-cs"/>
              </a:rPr>
              <a:t>APP</a:t>
            </a:r>
            <a:r>
              <a:rPr kumimoji="0" lang="zh-CN" altLang="en-US" kern="1200" cap="none" spc="0" normalizeH="0" baseline="0" noProof="0" dirty="0" smtClean="0">
                <a:solidFill>
                  <a:srgbClr val="FF0000"/>
                </a:solidFill>
                <a:latin typeface="仿宋" panose="02010609060101010101" pitchFamily="49" charset="-122"/>
                <a:ea typeface="仿宋" panose="02010609060101010101" pitchFamily="49" charset="-122"/>
                <a:cs typeface="+mn-cs"/>
              </a:rPr>
              <a:t>阅读移动</a:t>
            </a:r>
            <a:r>
              <a:rPr lang="zh-CN" altLang="en-US" dirty="0" smtClean="0">
                <a:solidFill>
                  <a:srgbClr val="FF0000"/>
                </a:solidFill>
                <a:latin typeface="仿宋" panose="02010609060101010101" pitchFamily="49" charset="-122"/>
                <a:ea typeface="仿宋" panose="02010609060101010101" pitchFamily="49" charset="-122"/>
              </a:rPr>
              <a:t>资源。功能更全面，并可以互动、分享。</a:t>
            </a:r>
            <a:endParaRPr kumimoji="0" lang="zh-CN" altLang="en-US" kern="1200" cap="none" spc="0" normalizeH="0" baseline="0" noProof="0" dirty="0">
              <a:solidFill>
                <a:srgbClr val="FF0000"/>
              </a:solidFill>
              <a:latin typeface="仿宋" panose="02010609060101010101" pitchFamily="49" charset="-122"/>
              <a:ea typeface="仿宋" panose="02010609060101010101" pitchFamily="49" charset="-122"/>
              <a:cs typeface="+mn-cs"/>
            </a:endParaRPr>
          </a:p>
        </p:txBody>
      </p:sp>
      <p:sp>
        <p:nvSpPr>
          <p:cNvPr id="69636" name="Oval 6"/>
          <p:cNvSpPr/>
          <p:nvPr/>
        </p:nvSpPr>
        <p:spPr>
          <a:xfrm>
            <a:off x="1552575" y="2286000"/>
            <a:ext cx="1562100" cy="84772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pic>
        <p:nvPicPr>
          <p:cNvPr id="62472" name="Picture 8"/>
          <p:cNvPicPr>
            <a:picLocks noChangeAspect="1" noChangeArrowheads="1"/>
          </p:cNvPicPr>
          <p:nvPr/>
        </p:nvPicPr>
        <p:blipFill>
          <a:blip r:embed="rId2" cstate="print"/>
          <a:srcRect/>
          <a:stretch>
            <a:fillRect/>
          </a:stretch>
        </p:blipFill>
        <p:spPr bwMode="auto">
          <a:xfrm>
            <a:off x="1143000" y="0"/>
            <a:ext cx="3417094" cy="4010025"/>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69638" name="Oval 5"/>
          <p:cNvSpPr/>
          <p:nvPr/>
        </p:nvSpPr>
        <p:spPr>
          <a:xfrm>
            <a:off x="3781425" y="3400425"/>
            <a:ext cx="800100" cy="714375"/>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pic>
        <p:nvPicPr>
          <p:cNvPr id="62473" name="Picture 9"/>
          <p:cNvPicPr>
            <a:picLocks noChangeAspect="1" noChangeArrowheads="1"/>
          </p:cNvPicPr>
          <p:nvPr/>
        </p:nvPicPr>
        <p:blipFill>
          <a:blip r:embed="rId3" cstate="print"/>
          <a:srcRect/>
          <a:stretch>
            <a:fillRect/>
          </a:stretch>
        </p:blipFill>
        <p:spPr bwMode="auto">
          <a:xfrm>
            <a:off x="4674394" y="190500"/>
            <a:ext cx="3212306" cy="3333750"/>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69640" name="Oval 5"/>
          <p:cNvSpPr/>
          <p:nvPr/>
        </p:nvSpPr>
        <p:spPr>
          <a:xfrm>
            <a:off x="6515100" y="2695575"/>
            <a:ext cx="1095375" cy="895350"/>
          </a:xfrm>
          <a:prstGeom prst="ellipse">
            <a:avLst/>
          </a:prstGeom>
          <a:noFill/>
          <a:ln w="19050" cap="flat" cmpd="sng">
            <a:solidFill>
              <a:srgbClr val="FF0000"/>
            </a:solidFill>
            <a:prstDash val="solid"/>
            <a:headEnd type="none" w="med" len="med"/>
            <a:tailEnd type="none" w="med" len="med"/>
          </a:ln>
          <a:effectLst>
            <a:prstShdw prst="shdw17" dist="17961" dir="2699999">
              <a:srgbClr val="990000"/>
            </a:prstShdw>
          </a:effectLst>
        </p:spPr>
        <p:txBody>
          <a:bodyPr wrap="none" anchor="ctr"/>
          <a:lstStyle/>
          <a:p>
            <a:endParaRPr lang="zh-CN" altLang="en-US" sz="1350" dirty="0">
              <a:latin typeface="方正舒体" panose="02010601030101010101" pitchFamily="2"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24442" y="0"/>
            <a:ext cx="9168441" cy="5143500"/>
          </a:xfrm>
          <a:prstGeom prst="rect">
            <a:avLst/>
          </a:prstGeom>
        </p:spPr>
      </p:pic>
      <p:pic>
        <p:nvPicPr>
          <p:cNvPr id="3" name="图片 2"/>
          <p:cNvPicPr>
            <a:picLocks noChangeAspect="1"/>
          </p:cNvPicPr>
          <p:nvPr/>
        </p:nvPicPr>
        <p:blipFill>
          <a:blip r:embed="rId4" cstate="print"/>
          <a:stretch>
            <a:fillRect/>
          </a:stretch>
        </p:blipFill>
        <p:spPr>
          <a:xfrm>
            <a:off x="-8162" y="8781"/>
            <a:ext cx="9135879" cy="5143500"/>
          </a:xfrm>
          <a:prstGeom prst="rect">
            <a:avLst/>
          </a:prstGeom>
        </p:spPr>
      </p:pic>
      <p:pic>
        <p:nvPicPr>
          <p:cNvPr id="4" name="图片 3"/>
          <p:cNvPicPr>
            <a:picLocks noChangeAspect="1"/>
          </p:cNvPicPr>
          <p:nvPr/>
        </p:nvPicPr>
        <p:blipFill rotWithShape="1">
          <a:blip r:embed="rId5" cstate="print">
            <a:extLst>
              <a:ext uri="{28A0092B-C50C-407E-A947-70E740481C1C}">
                <a14:useLocalDpi xmlns="" xmlns:a14="http://schemas.microsoft.com/office/drawing/2010/main" val="0"/>
              </a:ext>
            </a:extLst>
          </a:blip>
          <a:srcRect/>
          <a:stretch>
            <a:fillRect/>
          </a:stretch>
        </p:blipFill>
        <p:spPr>
          <a:xfrm>
            <a:off x="2483769" y="843558"/>
            <a:ext cx="4104456" cy="2088232"/>
          </a:xfrm>
          <a:prstGeom prst="rect">
            <a:avLst/>
          </a:prstGeom>
        </p:spPr>
      </p:pic>
      <p:sp>
        <p:nvSpPr>
          <p:cNvPr id="6" name="TextBox 7"/>
          <p:cNvSpPr>
            <a:spLocks noChangeArrowheads="1"/>
          </p:cNvSpPr>
          <p:nvPr/>
        </p:nvSpPr>
        <p:spPr bwMode="auto">
          <a:xfrm>
            <a:off x="175895" y="2931795"/>
            <a:ext cx="8755380" cy="1337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4400" dirty="0">
                <a:solidFill>
                  <a:schemeClr val="accent1"/>
                </a:solidFill>
                <a:latin typeface="字体管家嘉丽丽" panose="00020600040101010101" charset="-122"/>
                <a:ea typeface="字体管家嘉丽丽" panose="00020600040101010101" charset="-122"/>
                <a:sym typeface="+mn-ea"/>
              </a:rPr>
              <a:t>七、馆际互借</a:t>
            </a:r>
            <a:r>
              <a:rPr lang="zh-CN" altLang="en-US" sz="4400" dirty="0">
                <a:solidFill>
                  <a:srgbClr val="D6069B"/>
                </a:solidFill>
                <a:latin typeface="华文行楷" panose="02010800040101010101" pitchFamily="2" charset="-122"/>
                <a:ea typeface="华文行楷" panose="02010800040101010101" pitchFamily="2" charset="-122"/>
                <a:sym typeface="+mn-ea"/>
              </a:rPr>
              <a:t/>
            </a:r>
            <a:br>
              <a:rPr lang="zh-CN" altLang="en-US" sz="4400" dirty="0">
                <a:solidFill>
                  <a:srgbClr val="D6069B"/>
                </a:solidFill>
                <a:latin typeface="华文行楷" panose="02010800040101010101" pitchFamily="2" charset="-122"/>
                <a:ea typeface="华文行楷" panose="02010800040101010101" pitchFamily="2" charset="-122"/>
                <a:sym typeface="+mn-ea"/>
              </a:rPr>
            </a:br>
            <a:endParaRPr lang="zh-CN" altLang="en-US" sz="3700" dirty="0">
              <a:solidFill>
                <a:srgbClr val="080808"/>
              </a:solidFill>
              <a:latin typeface="汉仪黛玉体简" panose="02010604000101010101" pitchFamily="2" charset="-122"/>
              <a:ea typeface="汉仪黛玉体简" panose="02010604000101010101" pitchFamily="2" charset="-122"/>
              <a:sym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27" presetClass="emph" presetSubtype="0" fill="remove" grpId="1" nodeType="afterEffect">
                                  <p:stCondLst>
                                    <p:cond delay="0"/>
                                  </p:stCondLst>
                                  <p:iterate type="lt">
                                    <p:tmPct val="10000"/>
                                  </p:iterate>
                                  <p:childTnLst>
                                    <p:animClr clrSpc="rgb" dir="cw">
                                      <p:cBhvr override="childStyle">
                                        <p:cTn id="13" dur="250" autoRev="1" fill="remove"/>
                                        <p:tgtEl>
                                          <p:spTgt spid="6"/>
                                        </p:tgtEl>
                                        <p:attrNameLst>
                                          <p:attrName>style.color</p:attrName>
                                        </p:attrNameLst>
                                      </p:cBhvr>
                                      <p:to>
                                        <a:srgbClr val="FF6600"/>
                                      </p:to>
                                    </p:animClr>
                                    <p:animClr clrSpc="rgb" dir="cw">
                                      <p:cBhvr>
                                        <p:cTn id="14" dur="250" autoRev="1" fill="remove"/>
                                        <p:tgtEl>
                                          <p:spTgt spid="6"/>
                                        </p:tgtEl>
                                        <p:attrNameLst>
                                          <p:attrName>fillcolor</p:attrName>
                                        </p:attrNameLst>
                                      </p:cBhvr>
                                      <p:to>
                                        <a:srgbClr val="FF6600"/>
                                      </p:to>
                                    </p:animClr>
                                    <p:set>
                                      <p:cBhvr>
                                        <p:cTn id="15" dur="250" autoRev="1" fill="remove"/>
                                        <p:tgtEl>
                                          <p:spTgt spid="6"/>
                                        </p:tgtEl>
                                        <p:attrNameLst>
                                          <p:attrName>fill.type</p:attrName>
                                        </p:attrNameLst>
                                      </p:cBhvr>
                                      <p:to>
                                        <p:strVal val="solid"/>
                                      </p:to>
                                    </p:set>
                                    <p:set>
                                      <p:cBhvr>
                                        <p:cTn id="16"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25625" y="3664585"/>
            <a:ext cx="1495425" cy="1014730"/>
          </a:xfrm>
          <a:prstGeom prst="rect">
            <a:avLst/>
          </a:prstGeom>
          <a:noFill/>
        </p:spPr>
        <p:txBody>
          <a:bodyPr wrap="square" rtlCol="0" anchor="t">
            <a:spAutoFit/>
          </a:bodyPr>
          <a:lstStyle/>
          <a:p>
            <a:pPr marR="0" algn="ctr" defTabSz="914400">
              <a:spcBef>
                <a:spcPct val="50000"/>
              </a:spcBef>
              <a:buClrTx/>
              <a:buSzTx/>
              <a:buFontTx/>
              <a:buNone/>
              <a:defRPr/>
            </a:pPr>
            <a:r>
              <a:rPr lang="zh-CN" altLang="en-US" sz="2800" noProof="0" dirty="0">
                <a:solidFill>
                  <a:schemeClr val="accent1"/>
                </a:solidFill>
                <a:latin typeface="微软雅黑" panose="020B0503020204020204" pitchFamily="34" charset="-122"/>
                <a:ea typeface="微软雅黑" panose="020B0503020204020204" pitchFamily="34" charset="-122"/>
                <a:sym typeface="+mn-ea"/>
              </a:rPr>
              <a:t>           </a:t>
            </a:r>
            <a:r>
              <a:rPr lang="zh-CN" altLang="en-US" sz="3200" noProof="0" dirty="0">
                <a:solidFill>
                  <a:schemeClr val="accent1"/>
                </a:solidFill>
                <a:latin typeface="微软雅黑" panose="020B0503020204020204" pitchFamily="34" charset="-122"/>
                <a:ea typeface="微软雅黑" panose="020B0503020204020204" pitchFamily="34" charset="-122"/>
                <a:sym typeface="+mn-ea"/>
              </a:rPr>
              <a:t>全免费</a:t>
            </a:r>
          </a:p>
        </p:txBody>
      </p:sp>
      <p:grpSp>
        <p:nvGrpSpPr>
          <p:cNvPr id="5" name="组合 4"/>
          <p:cNvGrpSpPr/>
          <p:nvPr/>
        </p:nvGrpSpPr>
        <p:grpSpPr>
          <a:xfrm>
            <a:off x="1202689" y="332105"/>
            <a:ext cx="7791110" cy="4496852"/>
            <a:chOff x="7935" y="3423"/>
            <a:chExt cx="8385" cy="5635"/>
          </a:xfrm>
        </p:grpSpPr>
        <p:grpSp>
          <p:nvGrpSpPr>
            <p:cNvPr id="9226" name="组合 38"/>
            <p:cNvGrpSpPr/>
            <p:nvPr/>
          </p:nvGrpSpPr>
          <p:grpSpPr>
            <a:xfrm>
              <a:off x="8002" y="3423"/>
              <a:ext cx="6081" cy="1190"/>
              <a:chOff x="-1134248" y="0"/>
              <a:chExt cx="3862432" cy="755778"/>
            </a:xfrm>
          </p:grpSpPr>
          <p:sp>
            <p:nvSpPr>
              <p:cNvPr id="9227" name="Freeform 24"/>
              <p:cNvSpPr/>
              <p:nvPr/>
            </p:nvSpPr>
            <p:spPr>
              <a:xfrm>
                <a:off x="575984" y="354571"/>
                <a:ext cx="2152200" cy="311217"/>
              </a:xfrm>
              <a:custGeom>
                <a:avLst/>
                <a:gdLst>
                  <a:gd name="txL" fmla="*/ 0 w 97"/>
                  <a:gd name="txT" fmla="*/ 0 h 14"/>
                  <a:gd name="txR" fmla="*/ 97 w 97"/>
                  <a:gd name="txB" fmla="*/ 14 h 14"/>
                </a:gdLst>
                <a:ahLst/>
                <a:cxnLst>
                  <a:cxn ang="0">
                    <a:pos x="97" y="14"/>
                  </a:cxn>
                  <a:cxn ang="0">
                    <a:pos x="58" y="14"/>
                  </a:cxn>
                  <a:cxn ang="0">
                    <a:pos x="43" y="8"/>
                  </a:cxn>
                  <a:cxn ang="0">
                    <a:pos x="28" y="4"/>
                  </a:cxn>
                  <a:cxn ang="0">
                    <a:pos x="0" y="4"/>
                  </a:cxn>
                  <a:cxn ang="0">
                    <a:pos x="0" y="0"/>
                  </a:cxn>
                  <a:cxn ang="0">
                    <a:pos x="28" y="0"/>
                  </a:cxn>
                  <a:cxn ang="0">
                    <a:pos x="45" y="5"/>
                  </a:cxn>
                  <a:cxn ang="0">
                    <a:pos x="58" y="10"/>
                  </a:cxn>
                  <a:cxn ang="0">
                    <a:pos x="97" y="10"/>
                  </a:cxn>
                  <a:cxn ang="0">
                    <a:pos x="97" y="14"/>
                  </a:cxn>
                </a:cxnLst>
                <a:rect l="txL" t="txT" r="txR" b="txB"/>
                <a:pathLst>
                  <a:path w="97" h="14">
                    <a:moveTo>
                      <a:pt x="97" y="14"/>
                    </a:moveTo>
                    <a:cubicBezTo>
                      <a:pt x="58" y="14"/>
                      <a:pt x="58" y="14"/>
                      <a:pt x="58" y="14"/>
                    </a:cubicBezTo>
                    <a:cubicBezTo>
                      <a:pt x="52" y="14"/>
                      <a:pt x="47" y="12"/>
                      <a:pt x="43" y="8"/>
                    </a:cubicBezTo>
                    <a:cubicBezTo>
                      <a:pt x="39" y="5"/>
                      <a:pt x="33" y="4"/>
                      <a:pt x="28" y="4"/>
                    </a:cubicBezTo>
                    <a:cubicBezTo>
                      <a:pt x="0" y="4"/>
                      <a:pt x="0" y="4"/>
                      <a:pt x="0" y="4"/>
                    </a:cubicBezTo>
                    <a:cubicBezTo>
                      <a:pt x="0" y="0"/>
                      <a:pt x="0" y="0"/>
                      <a:pt x="0" y="0"/>
                    </a:cubicBezTo>
                    <a:cubicBezTo>
                      <a:pt x="28" y="0"/>
                      <a:pt x="28" y="0"/>
                      <a:pt x="28" y="0"/>
                    </a:cubicBezTo>
                    <a:cubicBezTo>
                      <a:pt x="34" y="0"/>
                      <a:pt x="40" y="1"/>
                      <a:pt x="45" y="5"/>
                    </a:cubicBezTo>
                    <a:cubicBezTo>
                      <a:pt x="49" y="8"/>
                      <a:pt x="53" y="10"/>
                      <a:pt x="58" y="10"/>
                    </a:cubicBezTo>
                    <a:cubicBezTo>
                      <a:pt x="97" y="10"/>
                      <a:pt x="97" y="10"/>
                      <a:pt x="97" y="10"/>
                    </a:cubicBezTo>
                    <a:lnTo>
                      <a:pt x="97" y="14"/>
                    </a:lnTo>
                    <a:close/>
                  </a:path>
                </a:pathLst>
              </a:custGeom>
              <a:solidFill>
                <a:srgbClr val="EFB6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grpSp>
            <p:nvGrpSpPr>
              <p:cNvPr id="9228" name="组合 45"/>
              <p:cNvGrpSpPr/>
              <p:nvPr/>
            </p:nvGrpSpPr>
            <p:grpSpPr>
              <a:xfrm>
                <a:off x="-1134248" y="0"/>
                <a:ext cx="1866615" cy="755778"/>
                <a:chOff x="-1134248" y="0"/>
                <a:chExt cx="1866615" cy="755778"/>
              </a:xfrm>
            </p:grpSpPr>
            <p:sp>
              <p:nvSpPr>
                <p:cNvPr id="9229" name="Oval 25"/>
                <p:cNvSpPr/>
                <p:nvPr/>
              </p:nvSpPr>
              <p:spPr>
                <a:xfrm>
                  <a:off x="21677" y="21677"/>
                  <a:ext cx="710690" cy="710690"/>
                </a:xfrm>
                <a:prstGeom prst="ellipse">
                  <a:avLst/>
                </a:prstGeom>
                <a:solidFill>
                  <a:srgbClr val="E8E8E8"/>
                </a:solidFill>
                <a:ln w="9525">
                  <a:noFill/>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31" name="Freeform 26"/>
                <p:cNvSpPr>
                  <a:spLocks noEditPoints="1"/>
                </p:cNvSpPr>
                <p:nvPr/>
              </p:nvSpPr>
              <p:spPr>
                <a:xfrm>
                  <a:off x="-1134248" y="0"/>
                  <a:ext cx="1857857" cy="755778"/>
                </a:xfrm>
                <a:custGeom>
                  <a:avLst/>
                  <a:gdLst>
                    <a:gd name="txL" fmla="*/ 0 w 34"/>
                    <a:gd name="txT" fmla="*/ 0 h 34"/>
                    <a:gd name="txR" fmla="*/ 34 w 34"/>
                    <a:gd name="txB" fmla="*/ 34 h 34"/>
                  </a:gdLst>
                  <a:ahLst/>
                  <a:cxnLst>
                    <a:cxn ang="0">
                      <a:pos x="17" y="34"/>
                    </a:cxn>
                    <a:cxn ang="0">
                      <a:pos x="0" y="17"/>
                    </a:cxn>
                    <a:cxn ang="0">
                      <a:pos x="17" y="0"/>
                    </a:cxn>
                    <a:cxn ang="0">
                      <a:pos x="34" y="17"/>
                    </a:cxn>
                    <a:cxn ang="0">
                      <a:pos x="17" y="34"/>
                    </a:cxn>
                    <a:cxn ang="0">
                      <a:pos x="17" y="2"/>
                    </a:cxn>
                    <a:cxn ang="0">
                      <a:pos x="1" y="17"/>
                    </a:cxn>
                    <a:cxn ang="0">
                      <a:pos x="17" y="32"/>
                    </a:cxn>
                    <a:cxn ang="0">
                      <a:pos x="32" y="17"/>
                    </a:cxn>
                    <a:cxn ang="0">
                      <a:pos x="17" y="2"/>
                    </a:cxn>
                  </a:cxnLst>
                  <a:rect l="txL" t="txT" r="txR" b="txB"/>
                  <a:pathLst>
                    <a:path w="34" h="34">
                      <a:moveTo>
                        <a:pt x="17" y="34"/>
                      </a:moveTo>
                      <a:cubicBezTo>
                        <a:pt x="7" y="34"/>
                        <a:pt x="0" y="26"/>
                        <a:pt x="0" y="17"/>
                      </a:cubicBezTo>
                      <a:cubicBezTo>
                        <a:pt x="0" y="8"/>
                        <a:pt x="7" y="0"/>
                        <a:pt x="17" y="0"/>
                      </a:cubicBezTo>
                      <a:cubicBezTo>
                        <a:pt x="26" y="0"/>
                        <a:pt x="34" y="8"/>
                        <a:pt x="34" y="17"/>
                      </a:cubicBezTo>
                      <a:cubicBezTo>
                        <a:pt x="34" y="26"/>
                        <a:pt x="26" y="34"/>
                        <a:pt x="17" y="34"/>
                      </a:cubicBezTo>
                      <a:close/>
                      <a:moveTo>
                        <a:pt x="17" y="2"/>
                      </a:moveTo>
                      <a:cubicBezTo>
                        <a:pt x="8" y="2"/>
                        <a:pt x="1" y="8"/>
                        <a:pt x="1" y="17"/>
                      </a:cubicBezTo>
                      <a:cubicBezTo>
                        <a:pt x="1" y="26"/>
                        <a:pt x="8" y="32"/>
                        <a:pt x="17" y="32"/>
                      </a:cubicBezTo>
                      <a:cubicBezTo>
                        <a:pt x="25" y="32"/>
                        <a:pt x="32" y="26"/>
                        <a:pt x="32" y="17"/>
                      </a:cubicBezTo>
                      <a:cubicBezTo>
                        <a:pt x="32" y="8"/>
                        <a:pt x="25" y="2"/>
                        <a:pt x="17" y="2"/>
                      </a:cubicBezTo>
                      <a:close/>
                    </a:path>
                  </a:pathLst>
                </a:custGeom>
                <a:solidFill>
                  <a:srgbClr val="EFB6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grpSp>
        </p:grpSp>
        <p:grpSp>
          <p:nvGrpSpPr>
            <p:cNvPr id="9233" name="组合 57"/>
            <p:cNvGrpSpPr/>
            <p:nvPr/>
          </p:nvGrpSpPr>
          <p:grpSpPr>
            <a:xfrm>
              <a:off x="8008" y="4613"/>
              <a:ext cx="6005" cy="1502"/>
              <a:chOff x="-1130590" y="0"/>
              <a:chExt cx="3813871" cy="955448"/>
            </a:xfrm>
          </p:grpSpPr>
          <p:sp>
            <p:nvSpPr>
              <p:cNvPr id="9234" name="Freeform 18"/>
              <p:cNvSpPr/>
              <p:nvPr/>
            </p:nvSpPr>
            <p:spPr>
              <a:xfrm>
                <a:off x="575984" y="0"/>
                <a:ext cx="2107297" cy="599209"/>
              </a:xfrm>
              <a:custGeom>
                <a:avLst/>
                <a:gdLst>
                  <a:gd name="txL" fmla="*/ 0 w 95"/>
                  <a:gd name="txT" fmla="*/ 0 h 27"/>
                  <a:gd name="txR" fmla="*/ 95 w 95"/>
                  <a:gd name="txB" fmla="*/ 27 h 27"/>
                </a:gdLst>
                <a:ahLst/>
                <a:cxnLst>
                  <a:cxn ang="0">
                    <a:pos x="26" y="27"/>
                  </a:cxn>
                  <a:cxn ang="0">
                    <a:pos x="25" y="27"/>
                  </a:cxn>
                  <a:cxn ang="0">
                    <a:pos x="0" y="27"/>
                  </a:cxn>
                  <a:cxn ang="0">
                    <a:pos x="0" y="23"/>
                  </a:cxn>
                  <a:cxn ang="0">
                    <a:pos x="25" y="23"/>
                  </a:cxn>
                  <a:cxn ang="0">
                    <a:pos x="38" y="13"/>
                  </a:cxn>
                  <a:cxn ang="0">
                    <a:pos x="55" y="1"/>
                  </a:cxn>
                  <a:cxn ang="0">
                    <a:pos x="95" y="1"/>
                  </a:cxn>
                  <a:cxn ang="0">
                    <a:pos x="95" y="5"/>
                  </a:cxn>
                  <a:cxn ang="0">
                    <a:pos x="55" y="5"/>
                  </a:cxn>
                  <a:cxn ang="0">
                    <a:pos x="42" y="15"/>
                  </a:cxn>
                  <a:cxn ang="0">
                    <a:pos x="26" y="27"/>
                  </a:cxn>
                </a:cxnLst>
                <a:rect l="txL" t="txT" r="txR" b="txB"/>
                <a:pathLst>
                  <a:path w="95" h="27">
                    <a:moveTo>
                      <a:pt x="26" y="27"/>
                    </a:moveTo>
                    <a:cubicBezTo>
                      <a:pt x="25" y="27"/>
                      <a:pt x="25" y="27"/>
                      <a:pt x="25" y="27"/>
                    </a:cubicBezTo>
                    <a:cubicBezTo>
                      <a:pt x="0" y="27"/>
                      <a:pt x="0" y="27"/>
                      <a:pt x="0" y="27"/>
                    </a:cubicBezTo>
                    <a:cubicBezTo>
                      <a:pt x="0" y="23"/>
                      <a:pt x="0" y="23"/>
                      <a:pt x="0" y="23"/>
                    </a:cubicBezTo>
                    <a:cubicBezTo>
                      <a:pt x="25" y="23"/>
                      <a:pt x="25" y="23"/>
                      <a:pt x="25" y="23"/>
                    </a:cubicBezTo>
                    <a:cubicBezTo>
                      <a:pt x="26" y="23"/>
                      <a:pt x="34" y="24"/>
                      <a:pt x="38" y="13"/>
                    </a:cubicBezTo>
                    <a:cubicBezTo>
                      <a:pt x="44" y="0"/>
                      <a:pt x="55" y="1"/>
                      <a:pt x="55" y="1"/>
                    </a:cubicBezTo>
                    <a:cubicBezTo>
                      <a:pt x="95" y="1"/>
                      <a:pt x="95" y="1"/>
                      <a:pt x="95" y="1"/>
                    </a:cubicBezTo>
                    <a:cubicBezTo>
                      <a:pt x="95" y="5"/>
                      <a:pt x="95" y="5"/>
                      <a:pt x="95" y="5"/>
                    </a:cubicBezTo>
                    <a:cubicBezTo>
                      <a:pt x="55" y="5"/>
                      <a:pt x="55" y="5"/>
                      <a:pt x="55" y="5"/>
                    </a:cubicBezTo>
                    <a:cubicBezTo>
                      <a:pt x="55" y="5"/>
                      <a:pt x="46" y="4"/>
                      <a:pt x="42" y="15"/>
                    </a:cubicBezTo>
                    <a:cubicBezTo>
                      <a:pt x="37" y="26"/>
                      <a:pt x="28" y="27"/>
                      <a:pt x="26" y="27"/>
                    </a:cubicBezTo>
                    <a:close/>
                  </a:path>
                </a:pathLst>
              </a:custGeom>
              <a:solidFill>
                <a:srgbClr val="FF73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35" name="Oval 19"/>
              <p:cNvSpPr/>
              <p:nvPr/>
            </p:nvSpPr>
            <p:spPr>
              <a:xfrm>
                <a:off x="21677" y="199736"/>
                <a:ext cx="710690" cy="733916"/>
              </a:xfrm>
              <a:prstGeom prst="ellipse">
                <a:avLst/>
              </a:prstGeom>
              <a:solidFill>
                <a:srgbClr val="E8E8E8"/>
              </a:solidFill>
              <a:ln w="9525">
                <a:noFill/>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36" name="Freeform 20"/>
              <p:cNvSpPr>
                <a:spLocks noEditPoints="1"/>
              </p:cNvSpPr>
              <p:nvPr/>
            </p:nvSpPr>
            <p:spPr>
              <a:xfrm>
                <a:off x="-1130590" y="178134"/>
                <a:ext cx="1884462" cy="777314"/>
              </a:xfrm>
              <a:custGeom>
                <a:avLst/>
                <a:gdLst>
                  <a:gd name="txL" fmla="*/ 0 w 34"/>
                  <a:gd name="txT" fmla="*/ 0 h 35"/>
                  <a:gd name="txR" fmla="*/ 34 w 34"/>
                  <a:gd name="txB" fmla="*/ 35 h 35"/>
                </a:gdLst>
                <a:ahLst/>
                <a:cxnLst>
                  <a:cxn ang="0">
                    <a:pos x="17" y="35"/>
                  </a:cxn>
                  <a:cxn ang="0">
                    <a:pos x="0" y="17"/>
                  </a:cxn>
                  <a:cxn ang="0">
                    <a:pos x="17" y="0"/>
                  </a:cxn>
                  <a:cxn ang="0">
                    <a:pos x="34" y="17"/>
                  </a:cxn>
                  <a:cxn ang="0">
                    <a:pos x="17" y="35"/>
                  </a:cxn>
                  <a:cxn ang="0">
                    <a:pos x="17" y="2"/>
                  </a:cxn>
                  <a:cxn ang="0">
                    <a:pos x="1" y="17"/>
                  </a:cxn>
                  <a:cxn ang="0">
                    <a:pos x="17" y="33"/>
                  </a:cxn>
                  <a:cxn ang="0">
                    <a:pos x="32" y="17"/>
                  </a:cxn>
                  <a:cxn ang="0">
                    <a:pos x="17" y="2"/>
                  </a:cxn>
                </a:cxnLst>
                <a:rect l="txL" t="txT" r="txR" b="txB"/>
                <a:pathLst>
                  <a:path w="34" h="35">
                    <a:moveTo>
                      <a:pt x="17" y="35"/>
                    </a:moveTo>
                    <a:cubicBezTo>
                      <a:pt x="7" y="35"/>
                      <a:pt x="0" y="27"/>
                      <a:pt x="0" y="17"/>
                    </a:cubicBezTo>
                    <a:cubicBezTo>
                      <a:pt x="0" y="8"/>
                      <a:pt x="7" y="0"/>
                      <a:pt x="17" y="0"/>
                    </a:cubicBezTo>
                    <a:cubicBezTo>
                      <a:pt x="26" y="0"/>
                      <a:pt x="34" y="8"/>
                      <a:pt x="34" y="17"/>
                    </a:cubicBezTo>
                    <a:cubicBezTo>
                      <a:pt x="34" y="27"/>
                      <a:pt x="26" y="35"/>
                      <a:pt x="17" y="35"/>
                    </a:cubicBezTo>
                    <a:close/>
                    <a:moveTo>
                      <a:pt x="17" y="2"/>
                    </a:moveTo>
                    <a:cubicBezTo>
                      <a:pt x="8" y="2"/>
                      <a:pt x="1" y="9"/>
                      <a:pt x="1" y="17"/>
                    </a:cubicBezTo>
                    <a:cubicBezTo>
                      <a:pt x="1" y="26"/>
                      <a:pt x="8" y="33"/>
                      <a:pt x="17" y="33"/>
                    </a:cubicBezTo>
                    <a:cubicBezTo>
                      <a:pt x="25" y="33"/>
                      <a:pt x="32" y="26"/>
                      <a:pt x="32" y="17"/>
                    </a:cubicBezTo>
                    <a:cubicBezTo>
                      <a:pt x="32" y="9"/>
                      <a:pt x="25" y="2"/>
                      <a:pt x="17" y="2"/>
                    </a:cubicBezTo>
                    <a:close/>
                  </a:path>
                </a:pathLst>
              </a:custGeom>
              <a:solidFill>
                <a:srgbClr val="FF73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grpSp>
        <p:grpSp>
          <p:nvGrpSpPr>
            <p:cNvPr id="9238" name="组合 62"/>
            <p:cNvGrpSpPr/>
            <p:nvPr/>
          </p:nvGrpSpPr>
          <p:grpSpPr>
            <a:xfrm>
              <a:off x="7952" y="4920"/>
              <a:ext cx="6098" cy="2669"/>
              <a:chOff x="-1166062" y="0"/>
              <a:chExt cx="3872569" cy="1694382"/>
            </a:xfrm>
          </p:grpSpPr>
          <p:sp>
            <p:nvSpPr>
              <p:cNvPr id="9239" name="Freeform 12"/>
              <p:cNvSpPr/>
              <p:nvPr/>
            </p:nvSpPr>
            <p:spPr>
              <a:xfrm>
                <a:off x="575984" y="0"/>
                <a:ext cx="2130523" cy="1361097"/>
              </a:xfrm>
              <a:custGeom>
                <a:avLst/>
                <a:gdLst>
                  <a:gd name="txL" fmla="*/ 0 w 10000"/>
                  <a:gd name="txT" fmla="*/ 0 h 10035"/>
                  <a:gd name="txR" fmla="*/ 10000 w 10000"/>
                  <a:gd name="txB" fmla="*/ 10035 h 10035"/>
                </a:gdLst>
                <a:ahLst/>
                <a:cxnLst>
                  <a:cxn ang="0">
                    <a:pos x="2500" y="10035"/>
                  </a:cxn>
                  <a:cxn ang="0">
                    <a:pos x="2396" y="10035"/>
                  </a:cxn>
                  <a:cxn ang="0">
                    <a:pos x="0" y="10035"/>
                  </a:cxn>
                  <a:cxn ang="0">
                    <a:pos x="0" y="9379"/>
                  </a:cxn>
                  <a:cxn ang="0">
                    <a:pos x="2396" y="9379"/>
                  </a:cxn>
                  <a:cxn ang="0">
                    <a:pos x="3438" y="9051"/>
                  </a:cxn>
                  <a:cxn ang="0">
                    <a:pos x="4271" y="6428"/>
                  </a:cxn>
                  <a:cxn ang="0">
                    <a:pos x="4583" y="3969"/>
                  </a:cxn>
                  <a:cxn ang="0">
                    <a:pos x="4896" y="2002"/>
                  </a:cxn>
                  <a:cxn ang="0">
                    <a:pos x="5651" y="509"/>
                  </a:cxn>
                  <a:cxn ang="0">
                    <a:pos x="6875" y="35"/>
                  </a:cxn>
                  <a:cxn ang="0">
                    <a:pos x="10000" y="35"/>
                  </a:cxn>
                  <a:cxn ang="0">
                    <a:pos x="10000" y="691"/>
                  </a:cxn>
                  <a:cxn ang="0">
                    <a:pos x="6875" y="691"/>
                  </a:cxn>
                  <a:cxn ang="0">
                    <a:pos x="5938" y="1019"/>
                  </a:cxn>
                  <a:cxn ang="0">
                    <a:pos x="5274" y="2115"/>
                  </a:cxn>
                  <a:cxn ang="0">
                    <a:pos x="5000" y="3969"/>
                  </a:cxn>
                  <a:cxn ang="0">
                    <a:pos x="4688" y="6592"/>
                  </a:cxn>
                  <a:cxn ang="0">
                    <a:pos x="3646" y="9543"/>
                  </a:cxn>
                  <a:cxn ang="0">
                    <a:pos x="2500" y="10035"/>
                  </a:cxn>
                </a:cxnLst>
                <a:rect l="txL" t="txT" r="txR" b="txB"/>
                <a:pathLst>
                  <a:path w="10000" h="10035">
                    <a:moveTo>
                      <a:pt x="2500" y="10035"/>
                    </a:moveTo>
                    <a:lnTo>
                      <a:pt x="2396" y="10035"/>
                    </a:lnTo>
                    <a:lnTo>
                      <a:pt x="0" y="10035"/>
                    </a:lnTo>
                    <a:lnTo>
                      <a:pt x="0" y="9379"/>
                    </a:lnTo>
                    <a:lnTo>
                      <a:pt x="2396" y="9379"/>
                    </a:lnTo>
                    <a:cubicBezTo>
                      <a:pt x="2708" y="9379"/>
                      <a:pt x="3125" y="9379"/>
                      <a:pt x="3438" y="9051"/>
                    </a:cubicBezTo>
                    <a:cubicBezTo>
                      <a:pt x="3958" y="8396"/>
                      <a:pt x="4063" y="7412"/>
                      <a:pt x="4271" y="6428"/>
                    </a:cubicBezTo>
                    <a:lnTo>
                      <a:pt x="4583" y="3969"/>
                    </a:lnTo>
                    <a:cubicBezTo>
                      <a:pt x="4687" y="3231"/>
                      <a:pt x="4763" y="2526"/>
                      <a:pt x="4896" y="2002"/>
                    </a:cubicBezTo>
                    <a:cubicBezTo>
                      <a:pt x="5029" y="1478"/>
                      <a:pt x="5349" y="791"/>
                      <a:pt x="5651" y="509"/>
                    </a:cubicBezTo>
                    <a:cubicBezTo>
                      <a:pt x="5953" y="227"/>
                      <a:pt x="6150" y="114"/>
                      <a:pt x="6875" y="35"/>
                    </a:cubicBezTo>
                    <a:cubicBezTo>
                      <a:pt x="7600" y="-44"/>
                      <a:pt x="8958" y="35"/>
                      <a:pt x="10000" y="35"/>
                    </a:cubicBezTo>
                    <a:lnTo>
                      <a:pt x="10000" y="691"/>
                    </a:lnTo>
                    <a:lnTo>
                      <a:pt x="6875" y="691"/>
                    </a:lnTo>
                    <a:cubicBezTo>
                      <a:pt x="6198" y="746"/>
                      <a:pt x="6205" y="782"/>
                      <a:pt x="5938" y="1019"/>
                    </a:cubicBezTo>
                    <a:cubicBezTo>
                      <a:pt x="5671" y="1256"/>
                      <a:pt x="5373" y="1817"/>
                      <a:pt x="5274" y="2115"/>
                    </a:cubicBezTo>
                    <a:cubicBezTo>
                      <a:pt x="5175" y="2413"/>
                      <a:pt x="5087" y="3217"/>
                      <a:pt x="5000" y="3969"/>
                    </a:cubicBezTo>
                    <a:cubicBezTo>
                      <a:pt x="4896" y="4789"/>
                      <a:pt x="4792" y="5773"/>
                      <a:pt x="4688" y="6592"/>
                    </a:cubicBezTo>
                    <a:cubicBezTo>
                      <a:pt x="4479" y="7740"/>
                      <a:pt x="4271" y="8887"/>
                      <a:pt x="3646" y="9543"/>
                    </a:cubicBezTo>
                    <a:cubicBezTo>
                      <a:pt x="3333" y="10035"/>
                      <a:pt x="2917" y="10035"/>
                      <a:pt x="2500" y="10035"/>
                    </a:cubicBezTo>
                    <a:close/>
                  </a:path>
                </a:pathLst>
              </a:custGeom>
              <a:solidFill>
                <a:srgbClr val="EFB6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40" name="Oval 13"/>
              <p:cNvSpPr/>
              <p:nvPr/>
            </p:nvSpPr>
            <p:spPr>
              <a:xfrm>
                <a:off x="21677" y="960078"/>
                <a:ext cx="710690" cy="712239"/>
              </a:xfrm>
              <a:prstGeom prst="ellipse">
                <a:avLst/>
              </a:prstGeom>
              <a:solidFill>
                <a:srgbClr val="E8E8E8"/>
              </a:solidFill>
              <a:ln w="9525">
                <a:noFill/>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41" name="Freeform 14"/>
              <p:cNvSpPr>
                <a:spLocks noEditPoints="1"/>
              </p:cNvSpPr>
              <p:nvPr/>
            </p:nvSpPr>
            <p:spPr>
              <a:xfrm>
                <a:off x="-1166062" y="938629"/>
                <a:ext cx="1920291" cy="755753"/>
              </a:xfrm>
              <a:custGeom>
                <a:avLst/>
                <a:gdLst>
                  <a:gd name="txL" fmla="*/ 0 w 34"/>
                  <a:gd name="txT" fmla="*/ 0 h 34"/>
                  <a:gd name="txR" fmla="*/ 34 w 34"/>
                  <a:gd name="txB" fmla="*/ 34 h 34"/>
                </a:gdLst>
                <a:ahLst/>
                <a:cxnLst>
                  <a:cxn ang="0">
                    <a:pos x="17" y="34"/>
                  </a:cxn>
                  <a:cxn ang="0">
                    <a:pos x="0" y="17"/>
                  </a:cxn>
                  <a:cxn ang="0">
                    <a:pos x="17" y="0"/>
                  </a:cxn>
                  <a:cxn ang="0">
                    <a:pos x="34" y="17"/>
                  </a:cxn>
                  <a:cxn ang="0">
                    <a:pos x="17" y="34"/>
                  </a:cxn>
                  <a:cxn ang="0">
                    <a:pos x="17" y="1"/>
                  </a:cxn>
                  <a:cxn ang="0">
                    <a:pos x="1" y="17"/>
                  </a:cxn>
                  <a:cxn ang="0">
                    <a:pos x="17" y="32"/>
                  </a:cxn>
                  <a:cxn ang="0">
                    <a:pos x="32" y="17"/>
                  </a:cxn>
                  <a:cxn ang="0">
                    <a:pos x="17" y="1"/>
                  </a:cxn>
                </a:cxnLst>
                <a:rect l="txL" t="txT" r="txR" b="txB"/>
                <a:pathLst>
                  <a:path w="34" h="34">
                    <a:moveTo>
                      <a:pt x="17" y="34"/>
                    </a:moveTo>
                    <a:cubicBezTo>
                      <a:pt x="7" y="34"/>
                      <a:pt x="0" y="26"/>
                      <a:pt x="0" y="17"/>
                    </a:cubicBezTo>
                    <a:cubicBezTo>
                      <a:pt x="0" y="7"/>
                      <a:pt x="7" y="0"/>
                      <a:pt x="17" y="0"/>
                    </a:cubicBezTo>
                    <a:cubicBezTo>
                      <a:pt x="26" y="0"/>
                      <a:pt x="34" y="7"/>
                      <a:pt x="34" y="17"/>
                    </a:cubicBezTo>
                    <a:cubicBezTo>
                      <a:pt x="34" y="26"/>
                      <a:pt x="26" y="34"/>
                      <a:pt x="17" y="34"/>
                    </a:cubicBezTo>
                    <a:close/>
                    <a:moveTo>
                      <a:pt x="17" y="1"/>
                    </a:moveTo>
                    <a:cubicBezTo>
                      <a:pt x="8" y="1"/>
                      <a:pt x="1" y="8"/>
                      <a:pt x="1" y="17"/>
                    </a:cubicBezTo>
                    <a:cubicBezTo>
                      <a:pt x="1" y="25"/>
                      <a:pt x="8" y="32"/>
                      <a:pt x="17" y="32"/>
                    </a:cubicBezTo>
                    <a:cubicBezTo>
                      <a:pt x="25" y="32"/>
                      <a:pt x="32" y="25"/>
                      <a:pt x="32" y="17"/>
                    </a:cubicBezTo>
                    <a:cubicBezTo>
                      <a:pt x="32" y="8"/>
                      <a:pt x="25" y="1"/>
                      <a:pt x="17" y="1"/>
                    </a:cubicBezTo>
                    <a:close/>
                  </a:path>
                </a:pathLst>
              </a:custGeom>
              <a:solidFill>
                <a:srgbClr val="EFB6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grpSp>
        <p:grpSp>
          <p:nvGrpSpPr>
            <p:cNvPr id="9243" name="组合 67"/>
            <p:cNvGrpSpPr/>
            <p:nvPr/>
          </p:nvGrpSpPr>
          <p:grpSpPr>
            <a:xfrm>
              <a:off x="7935" y="5275"/>
              <a:ext cx="6220" cy="3783"/>
              <a:chOff x="-1176435" y="0"/>
              <a:chExt cx="3949521" cy="2402372"/>
            </a:xfrm>
          </p:grpSpPr>
          <p:sp>
            <p:nvSpPr>
              <p:cNvPr id="9244" name="Freeform 6"/>
              <p:cNvSpPr/>
              <p:nvPr/>
            </p:nvSpPr>
            <p:spPr>
              <a:xfrm>
                <a:off x="620886" y="0"/>
                <a:ext cx="2152200" cy="2069781"/>
              </a:xfrm>
              <a:custGeom>
                <a:avLst/>
                <a:gdLst>
                  <a:gd name="txL" fmla="*/ 0 w 10000"/>
                  <a:gd name="txT" fmla="*/ 0 h 10000"/>
                  <a:gd name="txR" fmla="*/ 10000 w 10000"/>
                  <a:gd name="txB" fmla="*/ 10000 h 10000"/>
                </a:gdLst>
                <a:ahLst/>
                <a:cxnLst>
                  <a:cxn ang="0">
                    <a:pos x="3196" y="10000"/>
                  </a:cxn>
                  <a:cxn ang="0">
                    <a:pos x="0" y="10000"/>
                  </a:cxn>
                  <a:cxn ang="0">
                    <a:pos x="0" y="9570"/>
                  </a:cxn>
                  <a:cxn ang="0">
                    <a:pos x="3196" y="9570"/>
                  </a:cxn>
                  <a:cxn ang="0">
                    <a:pos x="4124" y="9356"/>
                  </a:cxn>
                  <a:cxn ang="0">
                    <a:pos x="4433" y="9034"/>
                  </a:cxn>
                  <a:cxn ang="0">
                    <a:pos x="5052" y="7207"/>
                  </a:cxn>
                  <a:cxn ang="0">
                    <a:pos x="5464" y="4306"/>
                  </a:cxn>
                  <a:cxn ang="0">
                    <a:pos x="6082" y="1191"/>
                  </a:cxn>
                  <a:cxn ang="0">
                    <a:pos x="6495" y="438"/>
                  </a:cxn>
                  <a:cxn ang="0">
                    <a:pos x="7010" y="116"/>
                  </a:cxn>
                  <a:cxn ang="0">
                    <a:pos x="8041" y="8"/>
                  </a:cxn>
                  <a:cxn ang="0">
                    <a:pos x="10000" y="8"/>
                  </a:cxn>
                  <a:cxn ang="0">
                    <a:pos x="10000" y="438"/>
                  </a:cxn>
                  <a:cxn ang="0">
                    <a:pos x="7835" y="438"/>
                  </a:cxn>
                  <a:cxn ang="0">
                    <a:pos x="6947" y="623"/>
                  </a:cxn>
                  <a:cxn ang="0">
                    <a:pos x="6495" y="1298"/>
                  </a:cxn>
                  <a:cxn ang="0">
                    <a:pos x="5876" y="4413"/>
                  </a:cxn>
                  <a:cxn ang="0">
                    <a:pos x="5464" y="7314"/>
                  </a:cxn>
                  <a:cxn ang="0">
                    <a:pos x="4742" y="9248"/>
                  </a:cxn>
                  <a:cxn ang="0">
                    <a:pos x="4330" y="9678"/>
                  </a:cxn>
                  <a:cxn ang="0">
                    <a:pos x="3196" y="10000"/>
                  </a:cxn>
                </a:cxnLst>
                <a:rect l="txL" t="txT" r="txR" b="txB"/>
                <a:pathLst>
                  <a:path w="10000" h="10000">
                    <a:moveTo>
                      <a:pt x="3196" y="10000"/>
                    </a:moveTo>
                    <a:lnTo>
                      <a:pt x="0" y="10000"/>
                    </a:lnTo>
                    <a:lnTo>
                      <a:pt x="0" y="9570"/>
                    </a:lnTo>
                    <a:lnTo>
                      <a:pt x="3196" y="9570"/>
                    </a:lnTo>
                    <a:cubicBezTo>
                      <a:pt x="3608" y="9570"/>
                      <a:pt x="3918" y="9570"/>
                      <a:pt x="4124" y="9356"/>
                    </a:cubicBezTo>
                    <a:lnTo>
                      <a:pt x="4433" y="9034"/>
                    </a:lnTo>
                    <a:cubicBezTo>
                      <a:pt x="4742" y="8496"/>
                      <a:pt x="4948" y="7744"/>
                      <a:pt x="5052" y="7207"/>
                    </a:cubicBezTo>
                    <a:cubicBezTo>
                      <a:pt x="5258" y="6454"/>
                      <a:pt x="5361" y="5488"/>
                      <a:pt x="5464" y="4306"/>
                    </a:cubicBezTo>
                    <a:cubicBezTo>
                      <a:pt x="5567" y="3447"/>
                      <a:pt x="5670" y="2264"/>
                      <a:pt x="6082" y="1191"/>
                    </a:cubicBezTo>
                    <a:cubicBezTo>
                      <a:pt x="6186" y="868"/>
                      <a:pt x="6289" y="653"/>
                      <a:pt x="6495" y="438"/>
                    </a:cubicBezTo>
                    <a:cubicBezTo>
                      <a:pt x="6598" y="331"/>
                      <a:pt x="6804" y="223"/>
                      <a:pt x="7010" y="116"/>
                    </a:cubicBezTo>
                    <a:cubicBezTo>
                      <a:pt x="7268" y="44"/>
                      <a:pt x="7543" y="26"/>
                      <a:pt x="8041" y="8"/>
                    </a:cubicBezTo>
                    <a:cubicBezTo>
                      <a:pt x="8539" y="-10"/>
                      <a:pt x="10000" y="8"/>
                      <a:pt x="10000" y="8"/>
                    </a:cubicBezTo>
                    <a:lnTo>
                      <a:pt x="10000" y="438"/>
                    </a:lnTo>
                    <a:cubicBezTo>
                      <a:pt x="9278" y="438"/>
                      <a:pt x="8344" y="407"/>
                      <a:pt x="7835" y="438"/>
                    </a:cubicBezTo>
                    <a:cubicBezTo>
                      <a:pt x="7326" y="469"/>
                      <a:pt x="7130" y="474"/>
                      <a:pt x="6947" y="623"/>
                    </a:cubicBezTo>
                    <a:cubicBezTo>
                      <a:pt x="6764" y="772"/>
                      <a:pt x="6646" y="965"/>
                      <a:pt x="6495" y="1298"/>
                    </a:cubicBezTo>
                    <a:cubicBezTo>
                      <a:pt x="6082" y="2372"/>
                      <a:pt x="5979" y="3554"/>
                      <a:pt x="5876" y="4413"/>
                    </a:cubicBezTo>
                    <a:cubicBezTo>
                      <a:pt x="5773" y="5595"/>
                      <a:pt x="5670" y="6454"/>
                      <a:pt x="5464" y="7314"/>
                    </a:cubicBezTo>
                    <a:cubicBezTo>
                      <a:pt x="5361" y="7851"/>
                      <a:pt x="5155" y="8603"/>
                      <a:pt x="4742" y="9248"/>
                    </a:cubicBezTo>
                    <a:cubicBezTo>
                      <a:pt x="4639" y="9463"/>
                      <a:pt x="4536" y="9570"/>
                      <a:pt x="4330" y="9678"/>
                    </a:cubicBezTo>
                    <a:cubicBezTo>
                      <a:pt x="4021" y="10000"/>
                      <a:pt x="3608" y="10000"/>
                      <a:pt x="3196" y="10000"/>
                    </a:cubicBezTo>
                    <a:close/>
                  </a:path>
                </a:pathLst>
              </a:custGeom>
              <a:solidFill>
                <a:srgbClr val="FF73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46" name="Freeform 8"/>
              <p:cNvSpPr>
                <a:spLocks noEditPoints="1"/>
              </p:cNvSpPr>
              <p:nvPr/>
            </p:nvSpPr>
            <p:spPr>
              <a:xfrm>
                <a:off x="-1176435" y="1646893"/>
                <a:ext cx="1930637" cy="755479"/>
              </a:xfrm>
              <a:custGeom>
                <a:avLst/>
                <a:gdLst>
                  <a:gd name="txL" fmla="*/ 0 w 34"/>
                  <a:gd name="txT" fmla="*/ 0 h 34"/>
                  <a:gd name="txR" fmla="*/ 34 w 34"/>
                  <a:gd name="txB" fmla="*/ 34 h 34"/>
                </a:gdLst>
                <a:ahLst/>
                <a:cxnLst>
                  <a:cxn ang="0">
                    <a:pos x="17" y="34"/>
                  </a:cxn>
                  <a:cxn ang="0">
                    <a:pos x="0" y="17"/>
                  </a:cxn>
                  <a:cxn ang="0">
                    <a:pos x="17" y="0"/>
                  </a:cxn>
                  <a:cxn ang="0">
                    <a:pos x="34" y="17"/>
                  </a:cxn>
                  <a:cxn ang="0">
                    <a:pos x="17" y="34"/>
                  </a:cxn>
                  <a:cxn ang="0">
                    <a:pos x="17" y="2"/>
                  </a:cxn>
                  <a:cxn ang="0">
                    <a:pos x="1" y="17"/>
                  </a:cxn>
                  <a:cxn ang="0">
                    <a:pos x="17" y="33"/>
                  </a:cxn>
                  <a:cxn ang="0">
                    <a:pos x="32" y="17"/>
                  </a:cxn>
                  <a:cxn ang="0">
                    <a:pos x="17" y="2"/>
                  </a:cxn>
                </a:cxnLst>
                <a:rect l="txL" t="txT" r="txR" b="txB"/>
                <a:pathLst>
                  <a:path w="34" h="34">
                    <a:moveTo>
                      <a:pt x="17" y="34"/>
                    </a:moveTo>
                    <a:cubicBezTo>
                      <a:pt x="7" y="34"/>
                      <a:pt x="0" y="27"/>
                      <a:pt x="0" y="17"/>
                    </a:cubicBezTo>
                    <a:cubicBezTo>
                      <a:pt x="0" y="8"/>
                      <a:pt x="7" y="0"/>
                      <a:pt x="17" y="0"/>
                    </a:cubicBezTo>
                    <a:cubicBezTo>
                      <a:pt x="26" y="0"/>
                      <a:pt x="34" y="8"/>
                      <a:pt x="34" y="17"/>
                    </a:cubicBezTo>
                    <a:cubicBezTo>
                      <a:pt x="34" y="27"/>
                      <a:pt x="26" y="34"/>
                      <a:pt x="17" y="34"/>
                    </a:cubicBezTo>
                    <a:close/>
                    <a:moveTo>
                      <a:pt x="17" y="2"/>
                    </a:moveTo>
                    <a:cubicBezTo>
                      <a:pt x="8" y="2"/>
                      <a:pt x="1" y="9"/>
                      <a:pt x="1" y="17"/>
                    </a:cubicBezTo>
                    <a:cubicBezTo>
                      <a:pt x="1" y="26"/>
                      <a:pt x="8" y="33"/>
                      <a:pt x="17" y="33"/>
                    </a:cubicBezTo>
                    <a:cubicBezTo>
                      <a:pt x="25" y="33"/>
                      <a:pt x="32" y="26"/>
                      <a:pt x="32" y="17"/>
                    </a:cubicBezTo>
                    <a:cubicBezTo>
                      <a:pt x="32" y="9"/>
                      <a:pt x="25" y="2"/>
                      <a:pt x="17" y="2"/>
                    </a:cubicBezTo>
                    <a:close/>
                  </a:path>
                </a:pathLst>
              </a:custGeom>
              <a:solidFill>
                <a:srgbClr val="FF7300"/>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grpSp>
        <p:grpSp>
          <p:nvGrpSpPr>
            <p:cNvPr id="9251" name="组合 75"/>
            <p:cNvGrpSpPr/>
            <p:nvPr/>
          </p:nvGrpSpPr>
          <p:grpSpPr>
            <a:xfrm>
              <a:off x="13803" y="3560"/>
              <a:ext cx="2517" cy="2523"/>
              <a:chOff x="0" y="0"/>
              <a:chExt cx="1597892" cy="1600989"/>
            </a:xfrm>
          </p:grpSpPr>
          <p:sp>
            <p:nvSpPr>
              <p:cNvPr id="9252" name="Freeform 30"/>
              <p:cNvSpPr>
                <a:spLocks noEditPoints="1"/>
              </p:cNvSpPr>
              <p:nvPr/>
            </p:nvSpPr>
            <p:spPr>
              <a:xfrm>
                <a:off x="0" y="0"/>
                <a:ext cx="1597892" cy="1600989"/>
              </a:xfrm>
              <a:custGeom>
                <a:avLst/>
                <a:gdLst>
                  <a:gd name="txL" fmla="*/ 0 w 72"/>
                  <a:gd name="txT" fmla="*/ 0 h 72"/>
                  <a:gd name="txR" fmla="*/ 72 w 72"/>
                  <a:gd name="txB" fmla="*/ 72 h 72"/>
                </a:gdLst>
                <a:ahLst/>
                <a:cxnLst>
                  <a:cxn ang="0">
                    <a:pos x="72" y="37"/>
                  </a:cxn>
                  <a:cxn ang="0">
                    <a:pos x="67" y="29"/>
                  </a:cxn>
                  <a:cxn ang="0">
                    <a:pos x="69" y="23"/>
                  </a:cxn>
                  <a:cxn ang="0">
                    <a:pos x="61" y="17"/>
                  </a:cxn>
                  <a:cxn ang="0">
                    <a:pos x="62" y="11"/>
                  </a:cxn>
                  <a:cxn ang="0">
                    <a:pos x="52" y="9"/>
                  </a:cxn>
                  <a:cxn ang="0">
                    <a:pos x="50" y="3"/>
                  </a:cxn>
                  <a:cxn ang="0">
                    <a:pos x="40" y="5"/>
                  </a:cxn>
                  <a:cxn ang="0">
                    <a:pos x="36" y="0"/>
                  </a:cxn>
                  <a:cxn ang="0">
                    <a:pos x="28" y="6"/>
                  </a:cxn>
                  <a:cxn ang="0">
                    <a:pos x="23" y="3"/>
                  </a:cxn>
                  <a:cxn ang="0">
                    <a:pos x="17" y="11"/>
                  </a:cxn>
                  <a:cxn ang="0">
                    <a:pos x="11" y="11"/>
                  </a:cxn>
                  <a:cxn ang="0">
                    <a:pos x="9" y="20"/>
                  </a:cxn>
                  <a:cxn ang="0">
                    <a:pos x="3" y="22"/>
                  </a:cxn>
                  <a:cxn ang="0">
                    <a:pos x="4" y="32"/>
                  </a:cxn>
                  <a:cxn ang="0">
                    <a:pos x="0" y="36"/>
                  </a:cxn>
                  <a:cxn ang="0">
                    <a:pos x="5" y="44"/>
                  </a:cxn>
                  <a:cxn ang="0">
                    <a:pos x="2" y="49"/>
                  </a:cxn>
                  <a:cxn ang="0">
                    <a:pos x="10" y="56"/>
                  </a:cxn>
                  <a:cxn ang="0">
                    <a:pos x="10" y="62"/>
                  </a:cxn>
                  <a:cxn ang="0">
                    <a:pos x="19" y="64"/>
                  </a:cxn>
                  <a:cxn ang="0">
                    <a:pos x="21" y="69"/>
                  </a:cxn>
                  <a:cxn ang="0">
                    <a:pos x="31" y="68"/>
                  </a:cxn>
                  <a:cxn ang="0">
                    <a:pos x="35" y="72"/>
                  </a:cxn>
                  <a:cxn ang="0">
                    <a:pos x="43" y="67"/>
                  </a:cxn>
                  <a:cxn ang="0">
                    <a:pos x="49" y="70"/>
                  </a:cxn>
                  <a:cxn ang="0">
                    <a:pos x="55" y="62"/>
                  </a:cxn>
                  <a:cxn ang="0">
                    <a:pos x="61" y="62"/>
                  </a:cxn>
                  <a:cxn ang="0">
                    <a:pos x="63" y="53"/>
                  </a:cxn>
                  <a:cxn ang="0">
                    <a:pos x="69" y="51"/>
                  </a:cxn>
                  <a:cxn ang="0">
                    <a:pos x="67" y="41"/>
                  </a:cxn>
                  <a:cxn ang="0">
                    <a:pos x="44" y="62"/>
                  </a:cxn>
                  <a:cxn ang="0">
                    <a:pos x="28" y="11"/>
                  </a:cxn>
                  <a:cxn ang="0">
                    <a:pos x="44" y="62"/>
                  </a:cxn>
                </a:cxnLst>
                <a:rect l="txL" t="txT" r="txR" b="txB"/>
                <a:pathLst>
                  <a:path w="72" h="72">
                    <a:moveTo>
                      <a:pt x="72" y="41"/>
                    </a:moveTo>
                    <a:cubicBezTo>
                      <a:pt x="72" y="37"/>
                      <a:pt x="72" y="37"/>
                      <a:pt x="72" y="37"/>
                    </a:cubicBezTo>
                    <a:cubicBezTo>
                      <a:pt x="68" y="37"/>
                      <a:pt x="68" y="37"/>
                      <a:pt x="68" y="37"/>
                    </a:cubicBezTo>
                    <a:cubicBezTo>
                      <a:pt x="68" y="34"/>
                      <a:pt x="67" y="31"/>
                      <a:pt x="67" y="29"/>
                    </a:cubicBezTo>
                    <a:cubicBezTo>
                      <a:pt x="71" y="27"/>
                      <a:pt x="71" y="27"/>
                      <a:pt x="71" y="27"/>
                    </a:cubicBezTo>
                    <a:cubicBezTo>
                      <a:pt x="69" y="23"/>
                      <a:pt x="69" y="23"/>
                      <a:pt x="69" y="23"/>
                    </a:cubicBezTo>
                    <a:cubicBezTo>
                      <a:pt x="65" y="25"/>
                      <a:pt x="65" y="25"/>
                      <a:pt x="65" y="25"/>
                    </a:cubicBezTo>
                    <a:cubicBezTo>
                      <a:pt x="64" y="22"/>
                      <a:pt x="63" y="19"/>
                      <a:pt x="61" y="17"/>
                    </a:cubicBezTo>
                    <a:cubicBezTo>
                      <a:pt x="64" y="14"/>
                      <a:pt x="64" y="14"/>
                      <a:pt x="64" y="14"/>
                    </a:cubicBezTo>
                    <a:cubicBezTo>
                      <a:pt x="62" y="11"/>
                      <a:pt x="62" y="11"/>
                      <a:pt x="62" y="11"/>
                    </a:cubicBezTo>
                    <a:cubicBezTo>
                      <a:pt x="58" y="14"/>
                      <a:pt x="58" y="14"/>
                      <a:pt x="58" y="14"/>
                    </a:cubicBezTo>
                    <a:cubicBezTo>
                      <a:pt x="57" y="12"/>
                      <a:pt x="54" y="11"/>
                      <a:pt x="52" y="9"/>
                    </a:cubicBezTo>
                    <a:cubicBezTo>
                      <a:pt x="54" y="5"/>
                      <a:pt x="54" y="5"/>
                      <a:pt x="54" y="5"/>
                    </a:cubicBezTo>
                    <a:cubicBezTo>
                      <a:pt x="50" y="3"/>
                      <a:pt x="50" y="3"/>
                      <a:pt x="50" y="3"/>
                    </a:cubicBezTo>
                    <a:cubicBezTo>
                      <a:pt x="48" y="7"/>
                      <a:pt x="48" y="7"/>
                      <a:pt x="48" y="7"/>
                    </a:cubicBezTo>
                    <a:cubicBezTo>
                      <a:pt x="46" y="6"/>
                      <a:pt x="43" y="5"/>
                      <a:pt x="40" y="5"/>
                    </a:cubicBezTo>
                    <a:cubicBezTo>
                      <a:pt x="40" y="1"/>
                      <a:pt x="40" y="1"/>
                      <a:pt x="40" y="1"/>
                    </a:cubicBezTo>
                    <a:cubicBezTo>
                      <a:pt x="36" y="0"/>
                      <a:pt x="36" y="0"/>
                      <a:pt x="36" y="0"/>
                    </a:cubicBezTo>
                    <a:cubicBezTo>
                      <a:pt x="36" y="5"/>
                      <a:pt x="36" y="5"/>
                      <a:pt x="36" y="5"/>
                    </a:cubicBezTo>
                    <a:cubicBezTo>
                      <a:pt x="33" y="5"/>
                      <a:pt x="31" y="5"/>
                      <a:pt x="28" y="6"/>
                    </a:cubicBezTo>
                    <a:cubicBezTo>
                      <a:pt x="27" y="1"/>
                      <a:pt x="27" y="1"/>
                      <a:pt x="27" y="1"/>
                    </a:cubicBezTo>
                    <a:cubicBezTo>
                      <a:pt x="23" y="3"/>
                      <a:pt x="23" y="3"/>
                      <a:pt x="23" y="3"/>
                    </a:cubicBezTo>
                    <a:cubicBezTo>
                      <a:pt x="24" y="7"/>
                      <a:pt x="24" y="7"/>
                      <a:pt x="24" y="7"/>
                    </a:cubicBezTo>
                    <a:cubicBezTo>
                      <a:pt x="21" y="8"/>
                      <a:pt x="19" y="9"/>
                      <a:pt x="17" y="11"/>
                    </a:cubicBezTo>
                    <a:cubicBezTo>
                      <a:pt x="14" y="8"/>
                      <a:pt x="14" y="8"/>
                      <a:pt x="14" y="8"/>
                    </a:cubicBezTo>
                    <a:cubicBezTo>
                      <a:pt x="11" y="11"/>
                      <a:pt x="11" y="11"/>
                      <a:pt x="11" y="11"/>
                    </a:cubicBezTo>
                    <a:cubicBezTo>
                      <a:pt x="13" y="14"/>
                      <a:pt x="13" y="14"/>
                      <a:pt x="13" y="14"/>
                    </a:cubicBezTo>
                    <a:cubicBezTo>
                      <a:pt x="12" y="16"/>
                      <a:pt x="10" y="18"/>
                      <a:pt x="9" y="20"/>
                    </a:cubicBezTo>
                    <a:cubicBezTo>
                      <a:pt x="5" y="18"/>
                      <a:pt x="5" y="18"/>
                      <a:pt x="5" y="18"/>
                    </a:cubicBezTo>
                    <a:cubicBezTo>
                      <a:pt x="3" y="22"/>
                      <a:pt x="3" y="22"/>
                      <a:pt x="3" y="22"/>
                    </a:cubicBezTo>
                    <a:cubicBezTo>
                      <a:pt x="7" y="24"/>
                      <a:pt x="7" y="24"/>
                      <a:pt x="7" y="24"/>
                    </a:cubicBezTo>
                    <a:cubicBezTo>
                      <a:pt x="5" y="26"/>
                      <a:pt x="5" y="29"/>
                      <a:pt x="4" y="32"/>
                    </a:cubicBezTo>
                    <a:cubicBezTo>
                      <a:pt x="0" y="32"/>
                      <a:pt x="0" y="32"/>
                      <a:pt x="0" y="32"/>
                    </a:cubicBezTo>
                    <a:cubicBezTo>
                      <a:pt x="0" y="36"/>
                      <a:pt x="0" y="36"/>
                      <a:pt x="0" y="36"/>
                    </a:cubicBezTo>
                    <a:cubicBezTo>
                      <a:pt x="4" y="36"/>
                      <a:pt x="4" y="36"/>
                      <a:pt x="4" y="36"/>
                    </a:cubicBezTo>
                    <a:cubicBezTo>
                      <a:pt x="4" y="39"/>
                      <a:pt x="4" y="41"/>
                      <a:pt x="5" y="44"/>
                    </a:cubicBezTo>
                    <a:cubicBezTo>
                      <a:pt x="1" y="45"/>
                      <a:pt x="1" y="45"/>
                      <a:pt x="1" y="45"/>
                    </a:cubicBezTo>
                    <a:cubicBezTo>
                      <a:pt x="2" y="49"/>
                      <a:pt x="2" y="49"/>
                      <a:pt x="2" y="49"/>
                    </a:cubicBezTo>
                    <a:cubicBezTo>
                      <a:pt x="6" y="48"/>
                      <a:pt x="6" y="48"/>
                      <a:pt x="6" y="48"/>
                    </a:cubicBezTo>
                    <a:cubicBezTo>
                      <a:pt x="7" y="51"/>
                      <a:pt x="9" y="53"/>
                      <a:pt x="10" y="56"/>
                    </a:cubicBezTo>
                    <a:cubicBezTo>
                      <a:pt x="7" y="58"/>
                      <a:pt x="7" y="58"/>
                      <a:pt x="7" y="58"/>
                    </a:cubicBezTo>
                    <a:cubicBezTo>
                      <a:pt x="10" y="62"/>
                      <a:pt x="10" y="62"/>
                      <a:pt x="10" y="62"/>
                    </a:cubicBezTo>
                    <a:cubicBezTo>
                      <a:pt x="13" y="59"/>
                      <a:pt x="13" y="59"/>
                      <a:pt x="13" y="59"/>
                    </a:cubicBezTo>
                    <a:cubicBezTo>
                      <a:pt x="15" y="61"/>
                      <a:pt x="17" y="62"/>
                      <a:pt x="19" y="64"/>
                    </a:cubicBezTo>
                    <a:cubicBezTo>
                      <a:pt x="17" y="68"/>
                      <a:pt x="17" y="68"/>
                      <a:pt x="17" y="68"/>
                    </a:cubicBezTo>
                    <a:cubicBezTo>
                      <a:pt x="21" y="69"/>
                      <a:pt x="21" y="69"/>
                      <a:pt x="21" y="69"/>
                    </a:cubicBezTo>
                    <a:cubicBezTo>
                      <a:pt x="23" y="66"/>
                      <a:pt x="23" y="66"/>
                      <a:pt x="23" y="66"/>
                    </a:cubicBezTo>
                    <a:cubicBezTo>
                      <a:pt x="26" y="67"/>
                      <a:pt x="29" y="68"/>
                      <a:pt x="31" y="68"/>
                    </a:cubicBezTo>
                    <a:cubicBezTo>
                      <a:pt x="31" y="72"/>
                      <a:pt x="31" y="72"/>
                      <a:pt x="31" y="72"/>
                    </a:cubicBezTo>
                    <a:cubicBezTo>
                      <a:pt x="35" y="72"/>
                      <a:pt x="35" y="72"/>
                      <a:pt x="35" y="72"/>
                    </a:cubicBezTo>
                    <a:cubicBezTo>
                      <a:pt x="36" y="68"/>
                      <a:pt x="36" y="68"/>
                      <a:pt x="36" y="68"/>
                    </a:cubicBezTo>
                    <a:cubicBezTo>
                      <a:pt x="38" y="68"/>
                      <a:pt x="41" y="68"/>
                      <a:pt x="43" y="67"/>
                    </a:cubicBezTo>
                    <a:cubicBezTo>
                      <a:pt x="45" y="71"/>
                      <a:pt x="45" y="71"/>
                      <a:pt x="45" y="71"/>
                    </a:cubicBezTo>
                    <a:cubicBezTo>
                      <a:pt x="49" y="70"/>
                      <a:pt x="49" y="70"/>
                      <a:pt x="49" y="70"/>
                    </a:cubicBezTo>
                    <a:cubicBezTo>
                      <a:pt x="48" y="66"/>
                      <a:pt x="48" y="66"/>
                      <a:pt x="48" y="66"/>
                    </a:cubicBezTo>
                    <a:cubicBezTo>
                      <a:pt x="50" y="65"/>
                      <a:pt x="53" y="63"/>
                      <a:pt x="55" y="62"/>
                    </a:cubicBezTo>
                    <a:cubicBezTo>
                      <a:pt x="58" y="65"/>
                      <a:pt x="58" y="65"/>
                      <a:pt x="58" y="65"/>
                    </a:cubicBezTo>
                    <a:cubicBezTo>
                      <a:pt x="61" y="62"/>
                      <a:pt x="61" y="62"/>
                      <a:pt x="61" y="62"/>
                    </a:cubicBezTo>
                    <a:cubicBezTo>
                      <a:pt x="58" y="59"/>
                      <a:pt x="58" y="59"/>
                      <a:pt x="58" y="59"/>
                    </a:cubicBezTo>
                    <a:cubicBezTo>
                      <a:pt x="60" y="57"/>
                      <a:pt x="62" y="55"/>
                      <a:pt x="63" y="53"/>
                    </a:cubicBezTo>
                    <a:cubicBezTo>
                      <a:pt x="67" y="55"/>
                      <a:pt x="67" y="55"/>
                      <a:pt x="67" y="55"/>
                    </a:cubicBezTo>
                    <a:cubicBezTo>
                      <a:pt x="69" y="51"/>
                      <a:pt x="69" y="51"/>
                      <a:pt x="69" y="51"/>
                    </a:cubicBezTo>
                    <a:cubicBezTo>
                      <a:pt x="65" y="49"/>
                      <a:pt x="65" y="49"/>
                      <a:pt x="65" y="49"/>
                    </a:cubicBezTo>
                    <a:cubicBezTo>
                      <a:pt x="66" y="46"/>
                      <a:pt x="67" y="44"/>
                      <a:pt x="67" y="41"/>
                    </a:cubicBezTo>
                    <a:lnTo>
                      <a:pt x="72" y="41"/>
                    </a:lnTo>
                    <a:close/>
                    <a:moveTo>
                      <a:pt x="44" y="62"/>
                    </a:moveTo>
                    <a:cubicBezTo>
                      <a:pt x="30" y="66"/>
                      <a:pt x="15" y="58"/>
                      <a:pt x="11" y="44"/>
                    </a:cubicBezTo>
                    <a:cubicBezTo>
                      <a:pt x="6" y="31"/>
                      <a:pt x="14" y="16"/>
                      <a:pt x="28" y="11"/>
                    </a:cubicBezTo>
                    <a:cubicBezTo>
                      <a:pt x="42" y="7"/>
                      <a:pt x="57" y="14"/>
                      <a:pt x="61" y="28"/>
                    </a:cubicBezTo>
                    <a:cubicBezTo>
                      <a:pt x="65" y="42"/>
                      <a:pt x="58" y="57"/>
                      <a:pt x="44" y="62"/>
                    </a:cubicBezTo>
                    <a:close/>
                  </a:path>
                </a:pathLst>
              </a:custGeom>
              <a:solidFill>
                <a:srgbClr val="259DB1"/>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53" name="Freeform 31"/>
              <p:cNvSpPr/>
              <p:nvPr/>
            </p:nvSpPr>
            <p:spPr>
              <a:xfrm>
                <a:off x="244638" y="266316"/>
                <a:ext cx="1086938" cy="1090035"/>
              </a:xfrm>
              <a:custGeom>
                <a:avLst/>
                <a:gdLst>
                  <a:gd name="txL" fmla="*/ 0 w 49"/>
                  <a:gd name="txT" fmla="*/ 0 h 49"/>
                  <a:gd name="txR" fmla="*/ 49 w 49"/>
                  <a:gd name="txB" fmla="*/ 49 h 49"/>
                </a:gdLst>
                <a:ahLst/>
                <a:cxnLst>
                  <a:cxn ang="0">
                    <a:pos x="45" y="18"/>
                  </a:cxn>
                  <a:cxn ang="0">
                    <a:pos x="31" y="45"/>
                  </a:cxn>
                  <a:cxn ang="0">
                    <a:pos x="4" y="31"/>
                  </a:cxn>
                  <a:cxn ang="0">
                    <a:pos x="18" y="4"/>
                  </a:cxn>
                  <a:cxn ang="0">
                    <a:pos x="45" y="18"/>
                  </a:cxn>
                </a:cxnLst>
                <a:rect l="txL" t="txT" r="txR" b="txB"/>
                <a:pathLst>
                  <a:path w="49" h="49">
                    <a:moveTo>
                      <a:pt x="45" y="18"/>
                    </a:moveTo>
                    <a:cubicBezTo>
                      <a:pt x="49" y="29"/>
                      <a:pt x="43" y="41"/>
                      <a:pt x="31" y="45"/>
                    </a:cubicBezTo>
                    <a:cubicBezTo>
                      <a:pt x="20" y="49"/>
                      <a:pt x="8" y="42"/>
                      <a:pt x="4" y="31"/>
                    </a:cubicBezTo>
                    <a:cubicBezTo>
                      <a:pt x="0" y="20"/>
                      <a:pt x="7" y="7"/>
                      <a:pt x="18" y="4"/>
                    </a:cubicBezTo>
                    <a:cubicBezTo>
                      <a:pt x="30" y="0"/>
                      <a:pt x="42" y="6"/>
                      <a:pt x="45" y="18"/>
                    </a:cubicBezTo>
                    <a:close/>
                  </a:path>
                </a:pathLst>
              </a:custGeom>
              <a:solidFill>
                <a:srgbClr val="259DB1"/>
              </a:solidFill>
              <a:ln w="9525">
                <a:noFill/>
                <a:miter/>
              </a:ln>
            </p:spPr>
            <p:txBody>
              <a:bodyPr vert="horz" wrap="square" anchor="t"/>
              <a:lstStyle/>
              <a:p>
                <a:pPr lvl="0">
                  <a:lnSpc>
                    <a:spcPct val="100000"/>
                  </a:lnSpc>
                </a:pPr>
                <a:endParaRPr>
                  <a:solidFill>
                    <a:srgbClr val="000000"/>
                  </a:solidFill>
                  <a:latin typeface="Calibri" panose="020F0502020204030204" charset="0"/>
                  <a:ea typeface="宋体" panose="02010600030101010101" pitchFamily="2" charset="-122"/>
                  <a:sym typeface="宋体" panose="02010600030101010101" pitchFamily="2" charset="-122"/>
                </a:endParaRPr>
              </a:p>
            </p:txBody>
          </p:sp>
        </p:grpSp>
      </p:grpSp>
      <p:sp>
        <p:nvSpPr>
          <p:cNvPr id="4" name="文本框 3"/>
          <p:cNvSpPr txBox="1"/>
          <p:nvPr/>
        </p:nvSpPr>
        <p:spPr>
          <a:xfrm>
            <a:off x="7275830" y="923290"/>
            <a:ext cx="1116965" cy="1076325"/>
          </a:xfrm>
          <a:prstGeom prst="rect">
            <a:avLst/>
          </a:prstGeom>
          <a:noFill/>
        </p:spPr>
        <p:txBody>
          <a:bodyPr wrap="none" rtlCol="0">
            <a:spAutoFit/>
          </a:bodyPr>
          <a:lstStyle/>
          <a:p>
            <a:pPr algn="l"/>
            <a:r>
              <a:rPr lang="zh-CN" altLang="en-US" sz="3200" b="1" noProof="0" dirty="0">
                <a:solidFill>
                  <a:schemeClr val="accent2"/>
                </a:solidFill>
                <a:latin typeface="微软雅黑" panose="020B0503020204020204" pitchFamily="34" charset="-122"/>
                <a:ea typeface="微软雅黑" panose="020B0503020204020204" pitchFamily="34" charset="-122"/>
                <a:sym typeface="+mn-ea"/>
              </a:rPr>
              <a:t>馆 际</a:t>
            </a:r>
          </a:p>
          <a:p>
            <a:pPr algn="l"/>
            <a:r>
              <a:rPr lang="zh-CN" altLang="en-US" sz="3200" b="1" noProof="0" dirty="0">
                <a:solidFill>
                  <a:schemeClr val="accent2"/>
                </a:solidFill>
                <a:latin typeface="微软雅黑" panose="020B0503020204020204" pitchFamily="34" charset="-122"/>
                <a:ea typeface="微软雅黑" panose="020B0503020204020204" pitchFamily="34" charset="-122"/>
                <a:sym typeface="+mn-ea"/>
              </a:rPr>
              <a:t>互 借</a:t>
            </a:r>
          </a:p>
        </p:txBody>
      </p:sp>
      <p:sp>
        <p:nvSpPr>
          <p:cNvPr id="6" name="文本框 5"/>
          <p:cNvSpPr txBox="1"/>
          <p:nvPr/>
        </p:nvSpPr>
        <p:spPr>
          <a:xfrm>
            <a:off x="1346200" y="392430"/>
            <a:ext cx="2402840" cy="953135"/>
          </a:xfrm>
          <a:prstGeom prst="rect">
            <a:avLst/>
          </a:prstGeom>
          <a:noFill/>
        </p:spPr>
        <p:txBody>
          <a:bodyPr wrap="square" rtlCol="0">
            <a:spAutoFit/>
          </a:bodyPr>
          <a:lstStyle/>
          <a:p>
            <a:pPr algn="l"/>
            <a:r>
              <a:rPr lang="zh-CN" altLang="en-US" sz="2800" noProof="0" dirty="0">
                <a:solidFill>
                  <a:schemeClr val="accent1"/>
                </a:solidFill>
                <a:latin typeface="微软雅黑" panose="020B0503020204020204" pitchFamily="34" charset="-122"/>
                <a:ea typeface="微软雅黑" panose="020B0503020204020204" pitchFamily="34" charset="-122"/>
                <a:sym typeface="+mn-ea"/>
              </a:rPr>
              <a:t>省内其他高校</a:t>
            </a:r>
          </a:p>
          <a:p>
            <a:pPr algn="l"/>
            <a:r>
              <a:rPr lang="zh-CN" altLang="en-US" sz="2800" noProof="0" dirty="0">
                <a:solidFill>
                  <a:schemeClr val="accent1"/>
                </a:solidFill>
                <a:latin typeface="微软雅黑" panose="020B0503020204020204" pitchFamily="34" charset="-122"/>
                <a:ea typeface="微软雅黑" panose="020B0503020204020204" pitchFamily="34" charset="-122"/>
                <a:sym typeface="+mn-ea"/>
              </a:rPr>
              <a:t>     图书馆</a:t>
            </a:r>
            <a:r>
              <a:rPr lang="zh-CN" altLang="en-US" sz="2400" noProof="0" dirty="0">
                <a:solidFill>
                  <a:schemeClr val="accent1"/>
                </a:solidFill>
                <a:latin typeface="微软雅黑" panose="020B0503020204020204" pitchFamily="34" charset="-122"/>
                <a:ea typeface="微软雅黑" panose="020B0503020204020204" pitchFamily="34" charset="-122"/>
                <a:sym typeface="+mn-ea"/>
              </a:rPr>
              <a:t> </a:t>
            </a:r>
          </a:p>
        </p:txBody>
      </p:sp>
      <p:sp>
        <p:nvSpPr>
          <p:cNvPr id="7" name="文本框 6"/>
          <p:cNvSpPr txBox="1"/>
          <p:nvPr/>
        </p:nvSpPr>
        <p:spPr>
          <a:xfrm>
            <a:off x="1737360" y="1548130"/>
            <a:ext cx="1605280" cy="521970"/>
          </a:xfrm>
          <a:prstGeom prst="rect">
            <a:avLst/>
          </a:prstGeom>
          <a:noFill/>
        </p:spPr>
        <p:txBody>
          <a:bodyPr wrap="none" rtlCol="0">
            <a:spAutoFit/>
          </a:bodyPr>
          <a:lstStyle/>
          <a:p>
            <a:pPr algn="l">
              <a:buNone/>
            </a:pPr>
            <a:r>
              <a:rPr lang="zh-CN" altLang="en-US" sz="2800" noProof="0" dirty="0">
                <a:solidFill>
                  <a:schemeClr val="accent1"/>
                </a:solidFill>
                <a:latin typeface="微软雅黑" panose="020B0503020204020204" pitchFamily="34" charset="-122"/>
                <a:ea typeface="微软雅黑" panose="020B0503020204020204" pitchFamily="34" charset="-122"/>
                <a:sym typeface="+mn-ea"/>
              </a:rPr>
              <a:t>其他分馆</a:t>
            </a:r>
          </a:p>
        </p:txBody>
      </p:sp>
      <p:sp>
        <p:nvSpPr>
          <p:cNvPr id="8" name="文本框 7"/>
          <p:cNvSpPr txBox="1"/>
          <p:nvPr/>
        </p:nvSpPr>
        <p:spPr>
          <a:xfrm>
            <a:off x="1737360" y="1946275"/>
            <a:ext cx="1605280" cy="521970"/>
          </a:xfrm>
          <a:prstGeom prst="rect">
            <a:avLst/>
          </a:prstGeom>
          <a:noFill/>
        </p:spPr>
        <p:txBody>
          <a:bodyPr wrap="none" rtlCol="0">
            <a:spAutoFit/>
          </a:bodyPr>
          <a:lstStyle/>
          <a:p>
            <a:pPr algn="l"/>
            <a:r>
              <a:rPr lang="zh-CN" altLang="en-US" sz="2800" noProof="0" dirty="0">
                <a:solidFill>
                  <a:schemeClr val="accent1"/>
                </a:solidFill>
                <a:latin typeface="微软雅黑" panose="020B0503020204020204" pitchFamily="34" charset="-122"/>
                <a:ea typeface="微软雅黑" panose="020B0503020204020204" pitchFamily="34" charset="-122"/>
                <a:sym typeface="+mn-ea"/>
              </a:rPr>
              <a:t>纸质图书</a:t>
            </a:r>
          </a:p>
        </p:txBody>
      </p:sp>
      <p:sp>
        <p:nvSpPr>
          <p:cNvPr id="2" name="文本框 1"/>
          <p:cNvSpPr txBox="1"/>
          <p:nvPr/>
        </p:nvSpPr>
        <p:spPr>
          <a:xfrm>
            <a:off x="1800225" y="2879725"/>
            <a:ext cx="1605280" cy="521970"/>
          </a:xfrm>
          <a:prstGeom prst="rect">
            <a:avLst/>
          </a:prstGeom>
          <a:noFill/>
        </p:spPr>
        <p:txBody>
          <a:bodyPr wrap="none" rtlCol="0">
            <a:spAutoFit/>
          </a:bodyPr>
          <a:lstStyle/>
          <a:p>
            <a:pPr algn="l"/>
            <a:r>
              <a:rPr lang="zh-CN" altLang="en-US" sz="2800" noProof="0" dirty="0">
                <a:solidFill>
                  <a:schemeClr val="accent1"/>
                </a:solidFill>
                <a:latin typeface="微软雅黑" panose="020B0503020204020204" pitchFamily="34" charset="-122"/>
                <a:ea typeface="微软雅黑" panose="020B0503020204020204" pitchFamily="34" charset="-122"/>
                <a:sym typeface="+mn-ea"/>
              </a:rPr>
              <a:t>本馆借还</a:t>
            </a:r>
            <a:endParaRPr lang="zh-CN" altLang="en-US" sz="2800" noProof="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3025" y="45720"/>
            <a:ext cx="8946515" cy="499237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2286000" y="3867150"/>
            <a:ext cx="0" cy="990600"/>
          </a:xfrm>
          <a:prstGeom prst="line">
            <a:avLst/>
          </a:prstGeom>
          <a:ln w="12700" cap="rnd"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1"/>
          <p:cNvCxnSpPr/>
          <p:nvPr/>
        </p:nvCxnSpPr>
        <p:spPr>
          <a:xfrm>
            <a:off x="4495800" y="3790950"/>
            <a:ext cx="0" cy="990600"/>
          </a:xfrm>
          <a:prstGeom prst="line">
            <a:avLst/>
          </a:prstGeom>
          <a:ln w="12700" cap="rnd"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2" name="Picture 10" descr="food"/>
          <p:cNvPicPr>
            <a:picLocks noChangeAspect="1" noChangeArrowheads="1"/>
          </p:cNvPicPr>
          <p:nvPr/>
        </p:nvPicPr>
        <p:blipFill>
          <a:blip r:embed="rId3" cstate="print"/>
          <a:srcRect r="7807" b="4383"/>
          <a:stretch>
            <a:fillRect/>
          </a:stretch>
        </p:blipFill>
        <p:spPr bwMode="auto">
          <a:xfrm>
            <a:off x="6193790" y="1169670"/>
            <a:ext cx="2767330" cy="2862580"/>
          </a:xfrm>
          <a:prstGeom prst="round2DiagRect">
            <a:avLst/>
          </a:prstGeom>
          <a:noFill/>
          <a:ln>
            <a:noFill/>
          </a:ln>
          <a:effectLst>
            <a:outerShdw blurRad="63500" dist="38100" dir="2700000" algn="tl" rotWithShape="0">
              <a:srgbClr val="000000">
                <a:alpha val="39999"/>
              </a:srgbClr>
            </a:outerShdw>
          </a:effectLst>
        </p:spPr>
      </p:pic>
      <p:pic>
        <p:nvPicPr>
          <p:cNvPr id="9" name="Picture 7" descr="照片 010"/>
          <p:cNvPicPr>
            <a:picLocks noChangeAspect="1" noChangeArrowheads="1"/>
          </p:cNvPicPr>
          <p:nvPr/>
        </p:nvPicPr>
        <p:blipFill>
          <a:blip r:embed="rId4" cstate="print"/>
          <a:srcRect r="6559" b="7016"/>
          <a:stretch>
            <a:fillRect/>
          </a:stretch>
        </p:blipFill>
        <p:spPr bwMode="auto">
          <a:xfrm>
            <a:off x="3108325" y="1169035"/>
            <a:ext cx="2942590" cy="2863215"/>
          </a:xfrm>
          <a:prstGeom prst="round2DiagRect">
            <a:avLst/>
          </a:prstGeom>
          <a:noFill/>
          <a:ln>
            <a:noFill/>
          </a:ln>
          <a:effectLst>
            <a:outerShdw blurRad="63500" dist="38100" dir="2700000" algn="tl" rotWithShape="0">
              <a:srgbClr val="000000">
                <a:alpha val="39999"/>
              </a:srgbClr>
            </a:outerShdw>
          </a:effectLst>
        </p:spPr>
      </p:pic>
      <p:pic>
        <p:nvPicPr>
          <p:cNvPr id="7" name="Picture 9" descr="phone"/>
          <p:cNvPicPr>
            <a:picLocks noChangeAspect="1" noChangeArrowheads="1"/>
          </p:cNvPicPr>
          <p:nvPr/>
        </p:nvPicPr>
        <p:blipFill>
          <a:blip r:embed="rId5" cstate="print"/>
          <a:srcRect r="10200" b="7976"/>
          <a:stretch>
            <a:fillRect/>
          </a:stretch>
        </p:blipFill>
        <p:spPr bwMode="auto">
          <a:xfrm>
            <a:off x="134620" y="1168400"/>
            <a:ext cx="2838450" cy="2863850"/>
          </a:xfrm>
          <a:prstGeom prst="round2DiagRect">
            <a:avLst/>
          </a:prstGeom>
          <a:noFill/>
          <a:ln>
            <a:noFill/>
          </a:ln>
          <a:effectLst>
            <a:outerShdw blurRad="63500" dist="38100" dir="2700000" algn="tl" rotWithShape="0">
              <a:srgbClr val="000000">
                <a:alpha val="39999"/>
              </a:srgbClr>
            </a:outerShdw>
          </a:effectLst>
        </p:spPr>
      </p:pic>
      <p:sp>
        <p:nvSpPr>
          <p:cNvPr id="8" name="TextBox 7"/>
          <p:cNvSpPr txBox="1"/>
          <p:nvPr/>
        </p:nvSpPr>
        <p:spPr>
          <a:xfrm>
            <a:off x="179512" y="1275606"/>
            <a:ext cx="2736304" cy="369332"/>
          </a:xfrm>
          <a:prstGeom prst="rect">
            <a:avLst/>
          </a:prstGeom>
          <a:noFill/>
        </p:spPr>
        <p:txBody>
          <a:bodyPr wrap="square" rtlCol="0">
            <a:spAutoFit/>
          </a:bodyPr>
          <a:lstStyle/>
          <a:p>
            <a:r>
              <a:rPr lang="zh-CN" altLang="en-US" b="1" dirty="0" smtClean="0"/>
              <a:t>打电话、朗读、说话聊天</a:t>
            </a:r>
            <a:endParaRPr lang="zh-CN" altLang="en-US" b="1" dirty="0"/>
          </a:p>
        </p:txBody>
      </p:sp>
      <p:sp>
        <p:nvSpPr>
          <p:cNvPr id="10" name="TextBox 9"/>
          <p:cNvSpPr txBox="1"/>
          <p:nvPr/>
        </p:nvSpPr>
        <p:spPr>
          <a:xfrm>
            <a:off x="3707904" y="1419622"/>
            <a:ext cx="1224136" cy="369332"/>
          </a:xfrm>
          <a:prstGeom prst="rect">
            <a:avLst/>
          </a:prstGeom>
          <a:noFill/>
        </p:spPr>
        <p:txBody>
          <a:bodyPr wrap="square" rtlCol="0">
            <a:spAutoFit/>
          </a:bodyPr>
          <a:lstStyle/>
          <a:p>
            <a:r>
              <a:rPr lang="zh-CN" altLang="en-US" b="1" dirty="0" smtClean="0"/>
              <a:t>乱架</a:t>
            </a:r>
            <a:endParaRPr lang="zh-CN" altLang="en-US" b="1" dirty="0"/>
          </a:p>
        </p:txBody>
      </p:sp>
      <p:sp>
        <p:nvSpPr>
          <p:cNvPr id="11" name="TextBox 10"/>
          <p:cNvSpPr txBox="1"/>
          <p:nvPr/>
        </p:nvSpPr>
        <p:spPr>
          <a:xfrm>
            <a:off x="6732240" y="1347614"/>
            <a:ext cx="1872208" cy="369332"/>
          </a:xfrm>
          <a:prstGeom prst="rect">
            <a:avLst/>
          </a:prstGeom>
          <a:noFill/>
        </p:spPr>
        <p:txBody>
          <a:bodyPr wrap="square" rtlCol="0">
            <a:spAutoFit/>
          </a:bodyPr>
          <a:lstStyle/>
          <a:p>
            <a:r>
              <a:rPr lang="zh-CN" altLang="en-US" b="1" dirty="0" smtClean="0"/>
              <a:t>饮食（可喝开水）</a:t>
            </a:r>
            <a:endParaRPr lang="zh-CN" altLang="en-US" b="1" dirty="0"/>
          </a:p>
        </p:txBody>
      </p:sp>
    </p:spTree>
  </p:cSld>
  <p:clrMapOvr>
    <a:masterClrMapping/>
  </p:clrMapOvr>
  <mc:AlternateContent xmlns:mc="http://schemas.openxmlformats.org/markup-compatibility/2006">
    <mc:Choice xmlns=""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75895" y="114300"/>
            <a:ext cx="4368800" cy="3371215"/>
          </a:xfrm>
          <a:prstGeom prst="rect">
            <a:avLst/>
          </a:prstGeom>
        </p:spPr>
      </p:pic>
      <p:sp>
        <p:nvSpPr>
          <p:cNvPr id="5" name="矩形 4"/>
          <p:cNvSpPr/>
          <p:nvPr/>
        </p:nvSpPr>
        <p:spPr>
          <a:xfrm>
            <a:off x="179070" y="3580130"/>
            <a:ext cx="2808605" cy="144018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094990" y="3580130"/>
            <a:ext cx="2808605" cy="144018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014720" y="3580130"/>
            <a:ext cx="2808605" cy="144018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16890" y="3823970"/>
            <a:ext cx="1960880" cy="953135"/>
          </a:xfrm>
          <a:prstGeom prst="rect">
            <a:avLst/>
          </a:prstGeom>
          <a:noFill/>
        </p:spPr>
        <p:txBody>
          <a:bodyPr wrap="none" rtlCol="0">
            <a:spAutoFit/>
          </a:bodyPr>
          <a:lstStyle/>
          <a:p>
            <a:pPr algn="l"/>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每次可借阅</a:t>
            </a:r>
          </a:p>
          <a:p>
            <a:pPr algn="l"/>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  文献</a:t>
            </a:r>
            <a:r>
              <a:rPr lang="en-US" altLang="zh-CN"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册</a:t>
            </a:r>
          </a:p>
        </p:txBody>
      </p:sp>
      <p:sp>
        <p:nvSpPr>
          <p:cNvPr id="9" name="文本框 8"/>
          <p:cNvSpPr txBox="1"/>
          <p:nvPr/>
        </p:nvSpPr>
        <p:spPr>
          <a:xfrm>
            <a:off x="3669030" y="3803650"/>
            <a:ext cx="1813560" cy="953135"/>
          </a:xfrm>
          <a:prstGeom prst="rect">
            <a:avLst/>
          </a:prstGeom>
          <a:noFill/>
        </p:spPr>
        <p:txBody>
          <a:bodyPr wrap="none" rtlCol="0">
            <a:spAutoFit/>
          </a:bodyPr>
          <a:lstStyle/>
          <a:p>
            <a:pPr algn="l"/>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借期1个月</a:t>
            </a:r>
          </a:p>
          <a:p>
            <a:pPr algn="l"/>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  不续借</a:t>
            </a:r>
            <a:endPar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6046470" y="3803650"/>
            <a:ext cx="3222625" cy="953135"/>
          </a:xfrm>
          <a:prstGeom prst="rect">
            <a:avLst/>
          </a:prstGeom>
          <a:noFill/>
        </p:spPr>
        <p:txBody>
          <a:bodyPr wrap="square" rtlCol="0">
            <a:spAutoFit/>
          </a:bodyPr>
          <a:lstStyle/>
          <a:p>
            <a:pPr algn="l">
              <a:buNone/>
            </a:pPr>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到期归还至本馆</a:t>
            </a:r>
          </a:p>
          <a:p>
            <a:pPr algn="l">
              <a:buNone/>
            </a:pPr>
            <a:r>
              <a:rPr lang="zh-CN" altLang="en-US" sz="2800" noProof="0" dirty="0">
                <a:solidFill>
                  <a:srgbClr val="3060B4"/>
                </a:solidFill>
                <a:latin typeface="微软雅黑" panose="020B0503020204020204" pitchFamily="34" charset="-122"/>
                <a:ea typeface="微软雅黑" panose="020B0503020204020204" pitchFamily="34" charset="-122"/>
                <a:cs typeface="微软雅黑" panose="020B0503020204020204" pitchFamily="34" charset="-122"/>
                <a:sym typeface="+mn-ea"/>
              </a:rPr>
              <a:t>馆际互借员处</a:t>
            </a:r>
          </a:p>
        </p:txBody>
      </p:sp>
      <p:pic>
        <p:nvPicPr>
          <p:cNvPr id="11" name="图片 10"/>
          <p:cNvPicPr>
            <a:picLocks noChangeAspect="1"/>
          </p:cNvPicPr>
          <p:nvPr/>
        </p:nvPicPr>
        <p:blipFill>
          <a:blip r:embed="rId3" cstate="print"/>
          <a:stretch>
            <a:fillRect/>
          </a:stretch>
        </p:blipFill>
        <p:spPr>
          <a:xfrm>
            <a:off x="4681855" y="134620"/>
            <a:ext cx="4141470" cy="3329940"/>
          </a:xfrm>
          <a:prstGeom prst="rect">
            <a:avLst/>
          </a:prstGeom>
        </p:spPr>
      </p:pic>
      <p:sp>
        <p:nvSpPr>
          <p:cNvPr id="12" name="文本框 11"/>
          <p:cNvSpPr txBox="1"/>
          <p:nvPr/>
        </p:nvSpPr>
        <p:spPr>
          <a:xfrm>
            <a:off x="7144385" y="449580"/>
            <a:ext cx="1605280" cy="953135"/>
          </a:xfrm>
          <a:prstGeom prst="rect">
            <a:avLst/>
          </a:prstGeom>
          <a:noFill/>
        </p:spPr>
        <p:txBody>
          <a:bodyPr wrap="none" rtlCol="0">
            <a:spAutoFit/>
          </a:bodyPr>
          <a:lstStyle/>
          <a:p>
            <a:r>
              <a:rPr lang="zh-CN" altLang="en-US" sz="2800">
                <a:solidFill>
                  <a:srgbClr val="3060B4"/>
                </a:solidFill>
                <a:latin typeface="字体管家嘉丽丽" panose="00020600040101010101" charset="-122"/>
                <a:ea typeface="字体管家嘉丽丽" panose="00020600040101010101" charset="-122"/>
              </a:rPr>
              <a:t>填写表单</a:t>
            </a:r>
          </a:p>
          <a:p>
            <a:r>
              <a:rPr lang="zh-CN" altLang="en-US" sz="2800">
                <a:solidFill>
                  <a:srgbClr val="3060B4"/>
                </a:solidFill>
                <a:latin typeface="字体管家嘉丽丽" panose="00020600040101010101" charset="-122"/>
                <a:ea typeface="字体管家嘉丽丽" panose="00020600040101010101" charset="-122"/>
              </a:rPr>
              <a:t>等待通知</a:t>
            </a:r>
          </a:p>
        </p:txBody>
      </p:sp>
      <p:sp>
        <p:nvSpPr>
          <p:cNvPr id="13" name="泪滴形 12"/>
          <p:cNvSpPr/>
          <p:nvPr/>
        </p:nvSpPr>
        <p:spPr>
          <a:xfrm flipH="1" flipV="1">
            <a:off x="7208520" y="292100"/>
            <a:ext cx="1541145" cy="1238250"/>
          </a:xfrm>
          <a:prstGeom prst="teardrop">
            <a:avLst/>
          </a:prstGeom>
          <a:noFill/>
          <a:ln>
            <a:solidFill>
              <a:srgbClr val="0070C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7598" y="14449"/>
            <a:ext cx="8710554" cy="5083795"/>
            <a:chOff x="2221" y="-351"/>
            <a:chExt cx="15315" cy="9756"/>
          </a:xfrm>
        </p:grpSpPr>
        <p:sp>
          <p:nvSpPr>
            <p:cNvPr id="29700" name="Freeform 7"/>
            <p:cNvSpPr/>
            <p:nvPr/>
          </p:nvSpPr>
          <p:spPr>
            <a:xfrm>
              <a:off x="4178" y="1183"/>
              <a:ext cx="4285" cy="4630"/>
            </a:xfrm>
            <a:custGeom>
              <a:avLst/>
              <a:gdLst/>
              <a:ahLst/>
              <a:cxnLst>
                <a:cxn ang="0">
                  <a:pos x="831890" y="2668572"/>
                </a:cxn>
                <a:cxn ang="0">
                  <a:pos x="831890" y="2350885"/>
                </a:cxn>
                <a:cxn ang="0">
                  <a:pos x="831890" y="2327780"/>
                </a:cxn>
                <a:cxn ang="0">
                  <a:pos x="1311383" y="1865690"/>
                </a:cxn>
                <a:cxn ang="0">
                  <a:pos x="2443678" y="1865690"/>
                </a:cxn>
                <a:cxn ang="0">
                  <a:pos x="2720975" y="1588436"/>
                </a:cxn>
                <a:cxn ang="0">
                  <a:pos x="2720975" y="283030"/>
                </a:cxn>
                <a:cxn ang="0">
                  <a:pos x="2443678" y="5776"/>
                </a:cxn>
                <a:cxn ang="0">
                  <a:pos x="1109187" y="0"/>
                </a:cxn>
                <a:cxn ang="0">
                  <a:pos x="831890" y="277254"/>
                </a:cxn>
                <a:cxn ang="0">
                  <a:pos x="831890" y="1588436"/>
                </a:cxn>
                <a:cxn ang="0">
                  <a:pos x="831890" y="1623092"/>
                </a:cxn>
                <a:cxn ang="0">
                  <a:pos x="514155" y="2073631"/>
                </a:cxn>
                <a:cxn ang="0">
                  <a:pos x="277297" y="2073631"/>
                </a:cxn>
                <a:cxn ang="0">
                  <a:pos x="0" y="2350885"/>
                </a:cxn>
                <a:cxn ang="0">
                  <a:pos x="0" y="2662796"/>
                </a:cxn>
                <a:cxn ang="0">
                  <a:pos x="277297" y="2940050"/>
                </a:cxn>
                <a:cxn ang="0">
                  <a:pos x="554594" y="2940050"/>
                </a:cxn>
                <a:cxn ang="0">
                  <a:pos x="831890" y="2668572"/>
                </a:cxn>
              </a:cxnLst>
              <a:rect l="0" t="0" r="0" b="0"/>
              <a:pathLst>
                <a:path w="471" h="509">
                  <a:moveTo>
                    <a:pt x="144" y="462"/>
                  </a:moveTo>
                  <a:cubicBezTo>
                    <a:pt x="144" y="407"/>
                    <a:pt x="144" y="407"/>
                    <a:pt x="144" y="407"/>
                  </a:cubicBezTo>
                  <a:cubicBezTo>
                    <a:pt x="144" y="406"/>
                    <a:pt x="144" y="405"/>
                    <a:pt x="144" y="403"/>
                  </a:cubicBezTo>
                  <a:cubicBezTo>
                    <a:pt x="143" y="390"/>
                    <a:pt x="148" y="338"/>
                    <a:pt x="227" y="323"/>
                  </a:cubicBezTo>
                  <a:cubicBezTo>
                    <a:pt x="423" y="323"/>
                    <a:pt x="423" y="323"/>
                    <a:pt x="423" y="323"/>
                  </a:cubicBezTo>
                  <a:cubicBezTo>
                    <a:pt x="449" y="323"/>
                    <a:pt x="471" y="302"/>
                    <a:pt x="471" y="275"/>
                  </a:cubicBezTo>
                  <a:cubicBezTo>
                    <a:pt x="471" y="49"/>
                    <a:pt x="471" y="49"/>
                    <a:pt x="471" y="49"/>
                  </a:cubicBezTo>
                  <a:cubicBezTo>
                    <a:pt x="471" y="22"/>
                    <a:pt x="450" y="1"/>
                    <a:pt x="423" y="1"/>
                  </a:cubicBezTo>
                  <a:cubicBezTo>
                    <a:pt x="192" y="0"/>
                    <a:pt x="192" y="0"/>
                    <a:pt x="192" y="0"/>
                  </a:cubicBezTo>
                  <a:cubicBezTo>
                    <a:pt x="166" y="0"/>
                    <a:pt x="144" y="22"/>
                    <a:pt x="144" y="48"/>
                  </a:cubicBezTo>
                  <a:cubicBezTo>
                    <a:pt x="144" y="275"/>
                    <a:pt x="144" y="275"/>
                    <a:pt x="144" y="275"/>
                  </a:cubicBezTo>
                  <a:cubicBezTo>
                    <a:pt x="144" y="277"/>
                    <a:pt x="144" y="279"/>
                    <a:pt x="144" y="281"/>
                  </a:cubicBezTo>
                  <a:cubicBezTo>
                    <a:pt x="142" y="308"/>
                    <a:pt x="131" y="346"/>
                    <a:pt x="89" y="359"/>
                  </a:cubicBezTo>
                  <a:cubicBezTo>
                    <a:pt x="48" y="359"/>
                    <a:pt x="48" y="359"/>
                    <a:pt x="48" y="359"/>
                  </a:cubicBezTo>
                  <a:cubicBezTo>
                    <a:pt x="21" y="359"/>
                    <a:pt x="0" y="380"/>
                    <a:pt x="0" y="407"/>
                  </a:cubicBezTo>
                  <a:cubicBezTo>
                    <a:pt x="0" y="461"/>
                    <a:pt x="0" y="461"/>
                    <a:pt x="0" y="461"/>
                  </a:cubicBezTo>
                  <a:cubicBezTo>
                    <a:pt x="0" y="488"/>
                    <a:pt x="21" y="509"/>
                    <a:pt x="48" y="509"/>
                  </a:cubicBezTo>
                  <a:cubicBezTo>
                    <a:pt x="96" y="509"/>
                    <a:pt x="96" y="509"/>
                    <a:pt x="96" y="509"/>
                  </a:cubicBezTo>
                  <a:cubicBezTo>
                    <a:pt x="122" y="509"/>
                    <a:pt x="144" y="488"/>
                    <a:pt x="144" y="462"/>
                  </a:cubicBezTo>
                  <a:close/>
                </a:path>
              </a:pathLst>
            </a:custGeom>
            <a:solidFill>
              <a:schemeClr val="bg1">
                <a:alpha val="100000"/>
              </a:schemeClr>
            </a:solidFill>
            <a:ln w="9525">
              <a:noFill/>
            </a:ln>
          </p:spPr>
          <p:txBody>
            <a:bodyPr/>
            <a:lstStyle/>
            <a:p>
              <a:endParaRPr lang="zh-CN" altLang="en-US"/>
            </a:p>
          </p:txBody>
        </p:sp>
        <p:sp>
          <p:nvSpPr>
            <p:cNvPr id="29701" name="Freeform 115"/>
            <p:cNvSpPr/>
            <p:nvPr/>
          </p:nvSpPr>
          <p:spPr>
            <a:xfrm>
              <a:off x="4616" y="4721"/>
              <a:ext cx="610" cy="760"/>
            </a:xfrm>
            <a:custGeom>
              <a:avLst/>
              <a:gdLst/>
              <a:ahLst/>
              <a:cxnLst>
                <a:cxn ang="0">
                  <a:pos x="368951" y="120165"/>
                </a:cxn>
                <a:cxn ang="0">
                  <a:pos x="368951" y="120165"/>
                </a:cxn>
                <a:cxn ang="0">
                  <a:pos x="223695" y="8722"/>
                </a:cxn>
                <a:cxn ang="0">
                  <a:pos x="111363" y="146331"/>
                </a:cxn>
                <a:cxn ang="0">
                  <a:pos x="128794" y="206413"/>
                </a:cxn>
                <a:cxn ang="0">
                  <a:pos x="8715" y="394414"/>
                </a:cxn>
                <a:cxn ang="0">
                  <a:pos x="0" y="420579"/>
                </a:cxn>
                <a:cxn ang="0">
                  <a:pos x="8715" y="463218"/>
                </a:cxn>
                <a:cxn ang="0">
                  <a:pos x="26146" y="481631"/>
                </a:cxn>
                <a:cxn ang="0">
                  <a:pos x="60039" y="471940"/>
                </a:cxn>
                <a:cxn ang="0">
                  <a:pos x="86185" y="455466"/>
                </a:cxn>
                <a:cxn ang="0">
                  <a:pos x="137509" y="377940"/>
                </a:cxn>
                <a:cxn ang="0">
                  <a:pos x="137509" y="377940"/>
                </a:cxn>
                <a:cxn ang="0">
                  <a:pos x="171402" y="369218"/>
                </a:cxn>
                <a:cxn ang="0">
                  <a:pos x="223695" y="275218"/>
                </a:cxn>
                <a:cxn ang="0">
                  <a:pos x="283734" y="275218"/>
                </a:cxn>
                <a:cxn ang="0">
                  <a:pos x="368951" y="120165"/>
                </a:cxn>
                <a:cxn ang="0">
                  <a:pos x="308912" y="154083"/>
                </a:cxn>
                <a:cxn ang="0">
                  <a:pos x="308912" y="154083"/>
                </a:cxn>
                <a:cxn ang="0">
                  <a:pos x="247904" y="137609"/>
                </a:cxn>
                <a:cxn ang="0">
                  <a:pos x="214011" y="77526"/>
                </a:cxn>
                <a:cxn ang="0">
                  <a:pos x="300196" y="68804"/>
                </a:cxn>
                <a:cxn ang="0">
                  <a:pos x="308912" y="154083"/>
                </a:cxn>
              </a:cxnLst>
              <a:rect l="0" t="0" r="0" b="0"/>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rgbClr val="ED7D31">
                <a:alpha val="100000"/>
              </a:srgbClr>
            </a:solidFill>
            <a:ln w="9525">
              <a:noFill/>
            </a:ln>
          </p:spPr>
          <p:txBody>
            <a:bodyPr/>
            <a:lstStyle/>
            <a:p>
              <a:endParaRPr lang="zh-CN" altLang="en-US"/>
            </a:p>
          </p:txBody>
        </p:sp>
        <p:sp>
          <p:nvSpPr>
            <p:cNvPr id="29702" name="Freeform 5"/>
            <p:cNvSpPr/>
            <p:nvPr/>
          </p:nvSpPr>
          <p:spPr>
            <a:xfrm>
              <a:off x="5869" y="4391"/>
              <a:ext cx="5385" cy="5014"/>
            </a:xfrm>
            <a:custGeom>
              <a:avLst/>
              <a:gdLst/>
              <a:ahLst/>
              <a:cxnLst>
                <a:cxn ang="0">
                  <a:pos x="2667654" y="1882910"/>
                </a:cxn>
                <a:cxn ang="0">
                  <a:pos x="2350076" y="1882910"/>
                </a:cxn>
                <a:cxn ang="0">
                  <a:pos x="2332754" y="1888686"/>
                </a:cxn>
                <a:cxn ang="0">
                  <a:pos x="1865048" y="1409295"/>
                </a:cxn>
                <a:cxn ang="0">
                  <a:pos x="1865048" y="277238"/>
                </a:cxn>
                <a:cxn ang="0">
                  <a:pos x="1587889" y="0"/>
                </a:cxn>
                <a:cxn ang="0">
                  <a:pos x="277159" y="0"/>
                </a:cxn>
                <a:cxn ang="0">
                  <a:pos x="0" y="277238"/>
                </a:cxn>
                <a:cxn ang="0">
                  <a:pos x="0" y="1605672"/>
                </a:cxn>
                <a:cxn ang="0">
                  <a:pos x="277159" y="1882910"/>
                </a:cxn>
                <a:cxn ang="0">
                  <a:pos x="1587889" y="1882910"/>
                </a:cxn>
                <a:cxn ang="0">
                  <a:pos x="1622534" y="1882910"/>
                </a:cxn>
                <a:cxn ang="0">
                  <a:pos x="2072917" y="2200579"/>
                </a:cxn>
                <a:cxn ang="0">
                  <a:pos x="2072917" y="2437387"/>
                </a:cxn>
                <a:cxn ang="0">
                  <a:pos x="2350076" y="2714625"/>
                </a:cxn>
                <a:cxn ang="0">
                  <a:pos x="2667654" y="2714625"/>
                </a:cxn>
                <a:cxn ang="0">
                  <a:pos x="2944813" y="2437387"/>
                </a:cxn>
                <a:cxn ang="0">
                  <a:pos x="2944813" y="2160148"/>
                </a:cxn>
                <a:cxn ang="0">
                  <a:pos x="2667654" y="1882910"/>
                </a:cxn>
              </a:cxnLst>
              <a:rect l="0" t="0" r="0" b="0"/>
              <a:pathLst>
                <a:path w="510" h="470">
                  <a:moveTo>
                    <a:pt x="462" y="326"/>
                  </a:moveTo>
                  <a:cubicBezTo>
                    <a:pt x="407" y="326"/>
                    <a:pt x="407" y="326"/>
                    <a:pt x="407" y="326"/>
                  </a:cubicBezTo>
                  <a:cubicBezTo>
                    <a:pt x="406" y="326"/>
                    <a:pt x="405" y="326"/>
                    <a:pt x="404" y="327"/>
                  </a:cubicBezTo>
                  <a:cubicBezTo>
                    <a:pt x="390" y="327"/>
                    <a:pt x="338" y="322"/>
                    <a:pt x="323" y="244"/>
                  </a:cubicBezTo>
                  <a:cubicBezTo>
                    <a:pt x="323" y="48"/>
                    <a:pt x="323" y="48"/>
                    <a:pt x="323" y="48"/>
                  </a:cubicBezTo>
                  <a:cubicBezTo>
                    <a:pt x="323" y="21"/>
                    <a:pt x="302" y="0"/>
                    <a:pt x="275" y="0"/>
                  </a:cubicBezTo>
                  <a:cubicBezTo>
                    <a:pt x="48" y="0"/>
                    <a:pt x="48" y="0"/>
                    <a:pt x="48" y="0"/>
                  </a:cubicBezTo>
                  <a:cubicBezTo>
                    <a:pt x="22" y="0"/>
                    <a:pt x="0" y="21"/>
                    <a:pt x="0" y="48"/>
                  </a:cubicBezTo>
                  <a:cubicBezTo>
                    <a:pt x="0" y="278"/>
                    <a:pt x="0" y="278"/>
                    <a:pt x="0" y="278"/>
                  </a:cubicBezTo>
                  <a:cubicBezTo>
                    <a:pt x="0" y="305"/>
                    <a:pt x="22" y="326"/>
                    <a:pt x="48" y="326"/>
                  </a:cubicBezTo>
                  <a:cubicBezTo>
                    <a:pt x="275" y="326"/>
                    <a:pt x="275" y="326"/>
                    <a:pt x="275" y="326"/>
                  </a:cubicBezTo>
                  <a:cubicBezTo>
                    <a:pt x="277" y="326"/>
                    <a:pt x="279" y="326"/>
                    <a:pt x="281" y="326"/>
                  </a:cubicBezTo>
                  <a:cubicBezTo>
                    <a:pt x="309" y="328"/>
                    <a:pt x="346" y="339"/>
                    <a:pt x="359" y="381"/>
                  </a:cubicBezTo>
                  <a:cubicBezTo>
                    <a:pt x="359" y="422"/>
                    <a:pt x="359" y="422"/>
                    <a:pt x="359" y="422"/>
                  </a:cubicBezTo>
                  <a:cubicBezTo>
                    <a:pt x="359" y="449"/>
                    <a:pt x="380" y="470"/>
                    <a:pt x="407" y="470"/>
                  </a:cubicBezTo>
                  <a:cubicBezTo>
                    <a:pt x="462" y="470"/>
                    <a:pt x="462" y="470"/>
                    <a:pt x="462" y="470"/>
                  </a:cubicBezTo>
                  <a:cubicBezTo>
                    <a:pt x="488" y="470"/>
                    <a:pt x="510" y="449"/>
                    <a:pt x="510" y="422"/>
                  </a:cubicBezTo>
                  <a:cubicBezTo>
                    <a:pt x="510" y="374"/>
                    <a:pt x="510" y="374"/>
                    <a:pt x="510" y="374"/>
                  </a:cubicBezTo>
                  <a:cubicBezTo>
                    <a:pt x="510" y="348"/>
                    <a:pt x="488" y="326"/>
                    <a:pt x="462" y="326"/>
                  </a:cubicBezTo>
                  <a:close/>
                </a:path>
              </a:pathLst>
            </a:custGeom>
            <a:solidFill>
              <a:schemeClr val="bg1">
                <a:alpha val="100000"/>
              </a:schemeClr>
            </a:solidFill>
            <a:ln w="9525">
              <a:noFill/>
            </a:ln>
          </p:spPr>
          <p:txBody>
            <a:bodyPr/>
            <a:lstStyle/>
            <a:p>
              <a:endParaRPr lang="zh-CN" altLang="en-US"/>
            </a:p>
          </p:txBody>
        </p:sp>
        <p:sp>
          <p:nvSpPr>
            <p:cNvPr id="29703" name="Freeform 100"/>
            <p:cNvSpPr/>
            <p:nvPr/>
          </p:nvSpPr>
          <p:spPr>
            <a:xfrm>
              <a:off x="10059" y="8375"/>
              <a:ext cx="883" cy="570"/>
            </a:xfrm>
            <a:custGeom>
              <a:avLst/>
              <a:gdLst/>
              <a:ahLst/>
              <a:cxnLst>
                <a:cxn ang="0">
                  <a:pos x="428731" y="100667"/>
                </a:cxn>
                <a:cxn ang="0">
                  <a:pos x="428731" y="100667"/>
                </a:cxn>
                <a:cxn ang="0">
                  <a:pos x="399473" y="100667"/>
                </a:cxn>
                <a:cxn ang="0">
                  <a:pos x="259939" y="0"/>
                </a:cxn>
                <a:cxn ang="0">
                  <a:pos x="110277" y="151567"/>
                </a:cxn>
                <a:cxn ang="0">
                  <a:pos x="110277" y="169664"/>
                </a:cxn>
                <a:cxn ang="0">
                  <a:pos x="100150" y="169664"/>
                </a:cxn>
                <a:cxn ang="0">
                  <a:pos x="0" y="271463"/>
                </a:cxn>
                <a:cxn ang="0">
                  <a:pos x="100150" y="360819"/>
                </a:cxn>
                <a:cxn ang="0">
                  <a:pos x="428731" y="360819"/>
                </a:cxn>
                <a:cxn ang="0">
                  <a:pos x="559263" y="230743"/>
                </a:cxn>
                <a:cxn ang="0">
                  <a:pos x="428731" y="100667"/>
                </a:cxn>
                <a:cxn ang="0">
                  <a:pos x="319579" y="220563"/>
                </a:cxn>
                <a:cxn ang="0">
                  <a:pos x="319579" y="220563"/>
                </a:cxn>
                <a:cxn ang="0">
                  <a:pos x="239684" y="311051"/>
                </a:cxn>
                <a:cxn ang="0">
                  <a:pos x="219429" y="311051"/>
                </a:cxn>
                <a:cxn ang="0">
                  <a:pos x="219429" y="300871"/>
                </a:cxn>
                <a:cxn ang="0">
                  <a:pos x="219429" y="290691"/>
                </a:cxn>
                <a:cxn ang="0">
                  <a:pos x="249812" y="230743"/>
                </a:cxn>
                <a:cxn ang="0">
                  <a:pos x="229557" y="220563"/>
                </a:cxn>
                <a:cxn ang="0">
                  <a:pos x="229557" y="220563"/>
                </a:cxn>
                <a:cxn ang="0">
                  <a:pos x="209302" y="201335"/>
                </a:cxn>
                <a:cxn ang="0">
                  <a:pos x="219429" y="180975"/>
                </a:cxn>
                <a:cxn ang="0">
                  <a:pos x="290321" y="100667"/>
                </a:cxn>
                <a:cxn ang="0">
                  <a:pos x="309451" y="90488"/>
                </a:cxn>
                <a:cxn ang="0">
                  <a:pos x="319579" y="100667"/>
                </a:cxn>
                <a:cxn ang="0">
                  <a:pos x="309451" y="119896"/>
                </a:cxn>
                <a:cxn ang="0">
                  <a:pos x="280194" y="180975"/>
                </a:cxn>
                <a:cxn ang="0">
                  <a:pos x="309451" y="191155"/>
                </a:cxn>
                <a:cxn ang="0">
                  <a:pos x="309451" y="191155"/>
                </a:cxn>
                <a:cxn ang="0">
                  <a:pos x="329706" y="211515"/>
                </a:cxn>
                <a:cxn ang="0">
                  <a:pos x="319579" y="220563"/>
                </a:cxn>
              </a:cxnLst>
              <a:rect l="0" t="0" r="0" b="0"/>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rgbClr val="ED7D31">
                <a:alpha val="100000"/>
              </a:srgbClr>
            </a:solidFill>
            <a:ln w="9525">
              <a:noFill/>
            </a:ln>
          </p:spPr>
          <p:txBody>
            <a:bodyPr/>
            <a:lstStyle/>
            <a:p>
              <a:endParaRPr lang="zh-CN" altLang="en-US"/>
            </a:p>
          </p:txBody>
        </p:sp>
        <p:sp>
          <p:nvSpPr>
            <p:cNvPr id="29704" name="Freeform 8"/>
            <p:cNvSpPr/>
            <p:nvPr/>
          </p:nvSpPr>
          <p:spPr>
            <a:xfrm>
              <a:off x="7658" y="-351"/>
              <a:ext cx="4630" cy="4285"/>
            </a:xfrm>
            <a:custGeom>
              <a:avLst/>
              <a:gdLst/>
              <a:ahLst/>
              <a:cxnLst>
                <a:cxn ang="0">
                  <a:pos x="277254" y="831890"/>
                </a:cxn>
                <a:cxn ang="0">
                  <a:pos x="589165" y="831890"/>
                </a:cxn>
                <a:cxn ang="0">
                  <a:pos x="612270" y="831890"/>
                </a:cxn>
                <a:cxn ang="0">
                  <a:pos x="1074360" y="1311383"/>
                </a:cxn>
                <a:cxn ang="0">
                  <a:pos x="1074360" y="2443678"/>
                </a:cxn>
                <a:cxn ang="0">
                  <a:pos x="1351614" y="2720975"/>
                </a:cxn>
                <a:cxn ang="0">
                  <a:pos x="2662796" y="2720975"/>
                </a:cxn>
                <a:cxn ang="0">
                  <a:pos x="2940050" y="2443678"/>
                </a:cxn>
                <a:cxn ang="0">
                  <a:pos x="2940050" y="1109187"/>
                </a:cxn>
                <a:cxn ang="0">
                  <a:pos x="2662796" y="831890"/>
                </a:cxn>
                <a:cxn ang="0">
                  <a:pos x="1351614" y="831890"/>
                </a:cxn>
                <a:cxn ang="0">
                  <a:pos x="1316958" y="831890"/>
                </a:cxn>
                <a:cxn ang="0">
                  <a:pos x="872196" y="514155"/>
                </a:cxn>
                <a:cxn ang="0">
                  <a:pos x="872196" y="277297"/>
                </a:cxn>
                <a:cxn ang="0">
                  <a:pos x="594941" y="0"/>
                </a:cxn>
                <a:cxn ang="0">
                  <a:pos x="277254" y="0"/>
                </a:cxn>
                <a:cxn ang="0">
                  <a:pos x="0" y="277297"/>
                </a:cxn>
                <a:cxn ang="0">
                  <a:pos x="0" y="554594"/>
                </a:cxn>
                <a:cxn ang="0">
                  <a:pos x="277254" y="831890"/>
                </a:cxn>
              </a:cxnLst>
              <a:rect l="0" t="0" r="0" b="0"/>
              <a:pathLst>
                <a:path w="509" h="471">
                  <a:moveTo>
                    <a:pt x="48" y="144"/>
                  </a:moveTo>
                  <a:cubicBezTo>
                    <a:pt x="102" y="144"/>
                    <a:pt x="102" y="144"/>
                    <a:pt x="102" y="144"/>
                  </a:cubicBezTo>
                  <a:cubicBezTo>
                    <a:pt x="104" y="144"/>
                    <a:pt x="105" y="144"/>
                    <a:pt x="106" y="144"/>
                  </a:cubicBezTo>
                  <a:cubicBezTo>
                    <a:pt x="120" y="143"/>
                    <a:pt x="171" y="148"/>
                    <a:pt x="186" y="227"/>
                  </a:cubicBezTo>
                  <a:cubicBezTo>
                    <a:pt x="186" y="423"/>
                    <a:pt x="186" y="423"/>
                    <a:pt x="186" y="423"/>
                  </a:cubicBezTo>
                  <a:cubicBezTo>
                    <a:pt x="186" y="449"/>
                    <a:pt x="207" y="471"/>
                    <a:pt x="234" y="471"/>
                  </a:cubicBezTo>
                  <a:cubicBezTo>
                    <a:pt x="461" y="471"/>
                    <a:pt x="461" y="471"/>
                    <a:pt x="461" y="471"/>
                  </a:cubicBezTo>
                  <a:cubicBezTo>
                    <a:pt x="487" y="471"/>
                    <a:pt x="509" y="450"/>
                    <a:pt x="509" y="423"/>
                  </a:cubicBezTo>
                  <a:cubicBezTo>
                    <a:pt x="509" y="192"/>
                    <a:pt x="509" y="192"/>
                    <a:pt x="509" y="192"/>
                  </a:cubicBezTo>
                  <a:cubicBezTo>
                    <a:pt x="509" y="166"/>
                    <a:pt x="488" y="144"/>
                    <a:pt x="461" y="144"/>
                  </a:cubicBezTo>
                  <a:cubicBezTo>
                    <a:pt x="234" y="144"/>
                    <a:pt x="234" y="144"/>
                    <a:pt x="234" y="144"/>
                  </a:cubicBezTo>
                  <a:cubicBezTo>
                    <a:pt x="232" y="144"/>
                    <a:pt x="230" y="144"/>
                    <a:pt x="228" y="144"/>
                  </a:cubicBezTo>
                  <a:cubicBezTo>
                    <a:pt x="201" y="142"/>
                    <a:pt x="164" y="131"/>
                    <a:pt x="151" y="89"/>
                  </a:cubicBezTo>
                  <a:cubicBezTo>
                    <a:pt x="151" y="48"/>
                    <a:pt x="151" y="48"/>
                    <a:pt x="151" y="48"/>
                  </a:cubicBezTo>
                  <a:cubicBezTo>
                    <a:pt x="151" y="21"/>
                    <a:pt x="129" y="0"/>
                    <a:pt x="103" y="0"/>
                  </a:cubicBezTo>
                  <a:cubicBezTo>
                    <a:pt x="48" y="0"/>
                    <a:pt x="48" y="0"/>
                    <a:pt x="48" y="0"/>
                  </a:cubicBezTo>
                  <a:cubicBezTo>
                    <a:pt x="22" y="0"/>
                    <a:pt x="0" y="21"/>
                    <a:pt x="0" y="48"/>
                  </a:cubicBezTo>
                  <a:cubicBezTo>
                    <a:pt x="0" y="96"/>
                    <a:pt x="0" y="96"/>
                    <a:pt x="0" y="96"/>
                  </a:cubicBezTo>
                  <a:cubicBezTo>
                    <a:pt x="0" y="122"/>
                    <a:pt x="21" y="144"/>
                    <a:pt x="48" y="144"/>
                  </a:cubicBezTo>
                  <a:close/>
                </a:path>
              </a:pathLst>
            </a:custGeom>
            <a:solidFill>
              <a:schemeClr val="bg1">
                <a:alpha val="100000"/>
              </a:schemeClr>
            </a:solidFill>
            <a:ln w="9525">
              <a:noFill/>
            </a:ln>
          </p:spPr>
          <p:txBody>
            <a:bodyPr/>
            <a:lstStyle/>
            <a:p>
              <a:endParaRPr lang="zh-CN" altLang="en-US"/>
            </a:p>
          </p:txBody>
        </p:sp>
        <p:sp>
          <p:nvSpPr>
            <p:cNvPr id="29705" name="Freeform 154"/>
            <p:cNvSpPr/>
            <p:nvPr/>
          </p:nvSpPr>
          <p:spPr>
            <a:xfrm>
              <a:off x="8021" y="-86"/>
              <a:ext cx="565" cy="768"/>
            </a:xfrm>
            <a:custGeom>
              <a:avLst/>
              <a:gdLst/>
              <a:ahLst/>
              <a:cxnLst>
                <a:cxn ang="0">
                  <a:pos x="349679" y="132098"/>
                </a:cxn>
                <a:cxn ang="0">
                  <a:pos x="349679" y="132098"/>
                </a:cxn>
                <a:cxn ang="0">
                  <a:pos x="117234" y="17013"/>
                </a:cxn>
                <a:cxn ang="0">
                  <a:pos x="9096" y="53040"/>
                </a:cxn>
                <a:cxn ang="0">
                  <a:pos x="0" y="79059"/>
                </a:cxn>
                <a:cxn ang="0">
                  <a:pos x="9096" y="345257"/>
                </a:cxn>
                <a:cxn ang="0">
                  <a:pos x="18191" y="363271"/>
                </a:cxn>
                <a:cxn ang="0">
                  <a:pos x="224361" y="486362"/>
                </a:cxn>
                <a:cxn ang="0">
                  <a:pos x="233456" y="486362"/>
                </a:cxn>
                <a:cxn ang="0">
                  <a:pos x="242552" y="486362"/>
                </a:cxn>
                <a:cxn ang="0">
                  <a:pos x="250637" y="478356"/>
                </a:cxn>
                <a:cxn ang="0">
                  <a:pos x="250637" y="203151"/>
                </a:cxn>
                <a:cxn ang="0">
                  <a:pos x="242552" y="185138"/>
                </a:cxn>
                <a:cxn ang="0">
                  <a:pos x="44468" y="70052"/>
                </a:cxn>
                <a:cxn ang="0">
                  <a:pos x="71755" y="53040"/>
                </a:cxn>
                <a:cxn ang="0">
                  <a:pos x="108138" y="44033"/>
                </a:cxn>
                <a:cxn ang="0">
                  <a:pos x="304201" y="150112"/>
                </a:cxn>
                <a:cxn ang="0">
                  <a:pos x="313296" y="159119"/>
                </a:cxn>
                <a:cxn ang="0">
                  <a:pos x="313296" y="425317"/>
                </a:cxn>
                <a:cxn ang="0">
                  <a:pos x="331488" y="442329"/>
                </a:cxn>
                <a:cxn ang="0">
                  <a:pos x="357764" y="425317"/>
                </a:cxn>
                <a:cxn ang="0">
                  <a:pos x="357764" y="141105"/>
                </a:cxn>
                <a:cxn ang="0">
                  <a:pos x="349679" y="132098"/>
                </a:cxn>
              </a:cxnLst>
              <a:rect l="0" t="0" r="0" b="0"/>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rgbClr val="ED7D31">
                <a:alpha val="100000"/>
              </a:srgbClr>
            </a:solidFill>
            <a:ln w="9525">
              <a:noFill/>
            </a:ln>
          </p:spPr>
          <p:txBody>
            <a:bodyPr/>
            <a:lstStyle/>
            <a:p>
              <a:endParaRPr lang="zh-CN" altLang="en-US"/>
            </a:p>
          </p:txBody>
        </p:sp>
        <p:sp>
          <p:nvSpPr>
            <p:cNvPr id="29706" name="Freeform 6"/>
            <p:cNvSpPr/>
            <p:nvPr/>
          </p:nvSpPr>
          <p:spPr>
            <a:xfrm>
              <a:off x="9571" y="2762"/>
              <a:ext cx="4265" cy="4710"/>
            </a:xfrm>
            <a:custGeom>
              <a:avLst/>
              <a:gdLst/>
              <a:ahLst/>
              <a:cxnLst>
                <a:cxn ang="0">
                  <a:pos x="1865187" y="294466"/>
                </a:cxn>
                <a:cxn ang="0">
                  <a:pos x="1876736" y="606253"/>
                </a:cxn>
                <a:cxn ang="0">
                  <a:pos x="1876736" y="629349"/>
                </a:cxn>
                <a:cxn ang="0">
                  <a:pos x="1408996" y="1102804"/>
                </a:cxn>
                <a:cxn ang="0">
                  <a:pos x="277180" y="1125899"/>
                </a:cxn>
                <a:cxn ang="0">
                  <a:pos x="5775" y="1408817"/>
                </a:cxn>
                <a:cxn ang="0">
                  <a:pos x="28873" y="2713706"/>
                </a:cxn>
                <a:cxn ang="0">
                  <a:pos x="311827" y="2985076"/>
                </a:cxn>
                <a:cxn ang="0">
                  <a:pos x="1645753" y="2961981"/>
                </a:cxn>
                <a:cxn ang="0">
                  <a:pos x="1917158" y="2679063"/>
                </a:cxn>
                <a:cxn ang="0">
                  <a:pos x="1888286" y="1368400"/>
                </a:cxn>
                <a:cxn ang="0">
                  <a:pos x="1888286" y="1333757"/>
                </a:cxn>
                <a:cxn ang="0">
                  <a:pos x="2194338" y="877624"/>
                </a:cxn>
                <a:cxn ang="0">
                  <a:pos x="2436870" y="871850"/>
                </a:cxn>
                <a:cxn ang="0">
                  <a:pos x="2708275" y="588932"/>
                </a:cxn>
                <a:cxn ang="0">
                  <a:pos x="2696726" y="277144"/>
                </a:cxn>
                <a:cxn ang="0">
                  <a:pos x="2413772" y="5774"/>
                </a:cxn>
                <a:cxn ang="0">
                  <a:pos x="2136592" y="11548"/>
                </a:cxn>
                <a:cxn ang="0">
                  <a:pos x="1865187" y="294466"/>
                </a:cxn>
              </a:cxnLst>
              <a:rect l="0" t="0" r="0" b="0"/>
              <a:pathLst>
                <a:path w="469" h="518">
                  <a:moveTo>
                    <a:pt x="323" y="51"/>
                  </a:moveTo>
                  <a:cubicBezTo>
                    <a:pt x="325" y="105"/>
                    <a:pt x="325" y="105"/>
                    <a:pt x="325" y="105"/>
                  </a:cubicBezTo>
                  <a:cubicBezTo>
                    <a:pt x="325" y="106"/>
                    <a:pt x="325" y="107"/>
                    <a:pt x="325" y="109"/>
                  </a:cubicBezTo>
                  <a:cubicBezTo>
                    <a:pt x="325" y="122"/>
                    <a:pt x="322" y="174"/>
                    <a:pt x="244" y="191"/>
                  </a:cubicBezTo>
                  <a:cubicBezTo>
                    <a:pt x="48" y="195"/>
                    <a:pt x="48" y="195"/>
                    <a:pt x="48" y="195"/>
                  </a:cubicBezTo>
                  <a:cubicBezTo>
                    <a:pt x="21" y="195"/>
                    <a:pt x="0" y="217"/>
                    <a:pt x="1" y="244"/>
                  </a:cubicBezTo>
                  <a:cubicBezTo>
                    <a:pt x="5" y="470"/>
                    <a:pt x="5" y="470"/>
                    <a:pt x="5" y="470"/>
                  </a:cubicBezTo>
                  <a:cubicBezTo>
                    <a:pt x="6" y="497"/>
                    <a:pt x="28" y="518"/>
                    <a:pt x="54" y="517"/>
                  </a:cubicBezTo>
                  <a:cubicBezTo>
                    <a:pt x="285" y="513"/>
                    <a:pt x="285" y="513"/>
                    <a:pt x="285" y="513"/>
                  </a:cubicBezTo>
                  <a:cubicBezTo>
                    <a:pt x="311" y="512"/>
                    <a:pt x="332" y="490"/>
                    <a:pt x="332" y="464"/>
                  </a:cubicBezTo>
                  <a:cubicBezTo>
                    <a:pt x="327" y="237"/>
                    <a:pt x="327" y="237"/>
                    <a:pt x="327" y="237"/>
                  </a:cubicBezTo>
                  <a:cubicBezTo>
                    <a:pt x="327" y="235"/>
                    <a:pt x="327" y="233"/>
                    <a:pt x="327" y="231"/>
                  </a:cubicBezTo>
                  <a:cubicBezTo>
                    <a:pt x="329" y="204"/>
                    <a:pt x="339" y="166"/>
                    <a:pt x="380" y="152"/>
                  </a:cubicBezTo>
                  <a:cubicBezTo>
                    <a:pt x="422" y="151"/>
                    <a:pt x="422" y="151"/>
                    <a:pt x="422" y="151"/>
                  </a:cubicBezTo>
                  <a:cubicBezTo>
                    <a:pt x="448" y="151"/>
                    <a:pt x="469" y="129"/>
                    <a:pt x="469" y="102"/>
                  </a:cubicBezTo>
                  <a:cubicBezTo>
                    <a:pt x="467" y="48"/>
                    <a:pt x="467" y="48"/>
                    <a:pt x="467" y="48"/>
                  </a:cubicBezTo>
                  <a:cubicBezTo>
                    <a:pt x="467" y="21"/>
                    <a:pt x="445" y="0"/>
                    <a:pt x="418" y="1"/>
                  </a:cubicBezTo>
                  <a:cubicBezTo>
                    <a:pt x="370" y="2"/>
                    <a:pt x="370" y="2"/>
                    <a:pt x="370" y="2"/>
                  </a:cubicBezTo>
                  <a:cubicBezTo>
                    <a:pt x="344" y="2"/>
                    <a:pt x="323" y="24"/>
                    <a:pt x="323" y="51"/>
                  </a:cubicBezTo>
                  <a:close/>
                </a:path>
              </a:pathLst>
            </a:custGeom>
            <a:solidFill>
              <a:schemeClr val="bg1">
                <a:alpha val="100000"/>
              </a:schemeClr>
            </a:solidFill>
            <a:ln w="9525">
              <a:noFill/>
            </a:ln>
          </p:spPr>
          <p:txBody>
            <a:bodyPr/>
            <a:lstStyle/>
            <a:p>
              <a:endParaRPr lang="zh-CN" altLang="en-US"/>
            </a:p>
          </p:txBody>
        </p:sp>
        <p:sp>
          <p:nvSpPr>
            <p:cNvPr id="29707" name="Freeform 28"/>
            <p:cNvSpPr/>
            <p:nvPr/>
          </p:nvSpPr>
          <p:spPr>
            <a:xfrm>
              <a:off x="12826" y="3157"/>
              <a:ext cx="898" cy="755"/>
            </a:xfrm>
            <a:custGeom>
              <a:avLst/>
              <a:gdLst/>
              <a:ahLst/>
              <a:cxnLst>
                <a:cxn ang="0">
                  <a:pos x="141906" y="92903"/>
                </a:cxn>
                <a:cxn ang="0">
                  <a:pos x="141906" y="92903"/>
                </a:cxn>
                <a:cxn ang="0">
                  <a:pos x="41199" y="295913"/>
                </a:cxn>
                <a:cxn ang="0">
                  <a:pos x="395964" y="133046"/>
                </a:cxn>
                <a:cxn ang="0">
                  <a:pos x="10300" y="438135"/>
                </a:cxn>
                <a:cxn ang="0">
                  <a:pos x="50354" y="458780"/>
                </a:cxn>
                <a:cxn ang="0">
                  <a:pos x="111007" y="356701"/>
                </a:cxn>
                <a:cxn ang="0">
                  <a:pos x="335310" y="356701"/>
                </a:cxn>
                <a:cxn ang="0">
                  <a:pos x="536725" y="82580"/>
                </a:cxn>
                <a:cxn ang="0">
                  <a:pos x="141906" y="92903"/>
                </a:cxn>
              </a:cxnLst>
              <a:rect l="0" t="0" r="0" b="0"/>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rgbClr val="ED7D31">
                <a:alpha val="100000"/>
              </a:srgbClr>
            </a:solidFill>
            <a:ln w="9525">
              <a:noFill/>
            </a:ln>
          </p:spPr>
          <p:txBody>
            <a:bodyPr/>
            <a:lstStyle/>
            <a:p>
              <a:endParaRPr lang="zh-CN" altLang="en-US"/>
            </a:p>
          </p:txBody>
        </p:sp>
        <p:sp>
          <p:nvSpPr>
            <p:cNvPr id="29711" name="TextBox 13"/>
            <p:cNvSpPr txBox="1"/>
            <p:nvPr/>
          </p:nvSpPr>
          <p:spPr>
            <a:xfrm>
              <a:off x="12747" y="4343"/>
              <a:ext cx="4789" cy="4171"/>
            </a:xfrm>
            <a:prstGeom prst="rect">
              <a:avLst/>
            </a:prstGeom>
            <a:noFill/>
            <a:ln w="9525">
              <a:noFill/>
            </a:ln>
          </p:spPr>
          <p:txBody>
            <a:bodyPr wrap="square" lIns="0" tIns="0" rIns="0" bIns="0">
              <a:spAutoFit/>
            </a:bodyPr>
            <a:lstStyle>
              <a:lvl1pPr marL="228600" lvl="0" indent="-228600" algn="l" defTabSz="914400" eaLnBrk="0" fontAlgn="base" latinLnBrk="0" hangingPunct="0">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1pPr>
              <a:lvl2pPr marL="685800" lvl="1" indent="-228600" algn="l" defTabSz="914400" eaLnBrk="0" fontAlgn="base" latinLnBrk="0" hangingPunct="0">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0" fontAlgn="base" latinLnBrk="0" hangingPunct="0">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R="0" algn="l" defTabSz="914400">
                <a:buClrTx/>
                <a:buSzTx/>
                <a:buFontTx/>
                <a:buNone/>
                <a:defRPr/>
              </a:pPr>
              <a:r>
                <a:rPr lang="en-US" altLang="zh-CN" sz="2400" b="1" noProof="0" dirty="0">
                  <a:solidFill>
                    <a:srgbClr val="ED7D31"/>
                  </a:solidFill>
                  <a:latin typeface="微软雅黑" panose="020B0503020204020204" pitchFamily="34" charset="-122"/>
                  <a:ea typeface="微软雅黑" panose="020B0503020204020204" pitchFamily="34" charset="-122"/>
                  <a:sym typeface="+mn-ea"/>
                </a:rPr>
                <a:t>  </a:t>
              </a:r>
              <a:r>
                <a:rPr lang="zh-CN" altLang="en-US" sz="2400" b="1" noProof="0" dirty="0">
                  <a:solidFill>
                    <a:srgbClr val="ED7D31"/>
                  </a:solidFill>
                  <a:latin typeface="微软雅黑" panose="020B0503020204020204" pitchFamily="34" charset="-122"/>
                  <a:ea typeface="微软雅黑" panose="020B0503020204020204" pitchFamily="34" charset="-122"/>
                  <a:sym typeface="+mn-ea"/>
                </a:rPr>
                <a:t>参加数据库讲座、</a:t>
              </a:r>
            </a:p>
            <a:p>
              <a:pPr marR="0" algn="l" defTabSz="914400">
                <a:buClrTx/>
                <a:buSzTx/>
                <a:buFontTx/>
                <a:buNone/>
                <a:defRPr/>
              </a:pPr>
              <a:r>
                <a:rPr lang="zh-CN" altLang="en-US" sz="2400" b="1" noProof="0" dirty="0">
                  <a:solidFill>
                    <a:srgbClr val="ED7D31"/>
                  </a:solidFill>
                  <a:latin typeface="微软雅黑" panose="020B0503020204020204" pitchFamily="34" charset="-122"/>
                  <a:ea typeface="微软雅黑" panose="020B0503020204020204" pitchFamily="34" charset="-122"/>
                  <a:sym typeface="+mn-ea"/>
                </a:rPr>
                <a:t>湖畔讲坛、阅读推</a:t>
              </a:r>
            </a:p>
            <a:p>
              <a:pPr marR="0" algn="l" defTabSz="914400">
                <a:buClrTx/>
                <a:buSzTx/>
                <a:buFontTx/>
                <a:buNone/>
                <a:defRPr/>
              </a:pPr>
              <a:r>
                <a:rPr lang="zh-CN" altLang="en-US" sz="2400" b="1" noProof="0" dirty="0">
                  <a:solidFill>
                    <a:srgbClr val="ED7D31"/>
                  </a:solidFill>
                  <a:latin typeface="微软雅黑" panose="020B0503020204020204" pitchFamily="34" charset="-122"/>
                  <a:ea typeface="微软雅黑" panose="020B0503020204020204" pitchFamily="34" charset="-122"/>
                  <a:sym typeface="+mn-ea"/>
                </a:rPr>
                <a:t>广活动各项比赛并</a:t>
              </a:r>
            </a:p>
            <a:p>
              <a:pPr marR="0" algn="l" defTabSz="914400">
                <a:buClrTx/>
                <a:buSzTx/>
                <a:buFontTx/>
                <a:buNone/>
                <a:defRPr/>
              </a:pPr>
              <a:r>
                <a:rPr lang="zh-CN" altLang="en-US" sz="2400" b="1" noProof="0" dirty="0">
                  <a:solidFill>
                    <a:srgbClr val="ED7D31"/>
                  </a:solidFill>
                  <a:latin typeface="微软雅黑" panose="020B0503020204020204" pitchFamily="34" charset="-122"/>
                  <a:ea typeface="微软雅黑" panose="020B0503020204020204" pitchFamily="34" charset="-122"/>
                  <a:sym typeface="+mn-ea"/>
                </a:rPr>
                <a:t>获得名次可以申请</a:t>
              </a:r>
            </a:p>
            <a:p>
              <a:pPr marR="0" algn="l" defTabSz="914400">
                <a:buClrTx/>
                <a:buSzTx/>
                <a:buFontTx/>
                <a:buNone/>
                <a:defRPr/>
              </a:pPr>
              <a:r>
                <a:rPr lang="zh-CN" altLang="en-US" sz="2400" b="1" noProof="0" dirty="0">
                  <a:solidFill>
                    <a:srgbClr val="ED7D31"/>
                  </a:solidFill>
                  <a:latin typeface="微软雅黑" panose="020B0503020204020204" pitchFamily="34" charset="-122"/>
                  <a:ea typeface="微软雅黑" panose="020B0503020204020204" pitchFamily="34" charset="-122"/>
                  <a:sym typeface="+mn-ea"/>
                </a:rPr>
                <a:t>学校素质拓展分。</a:t>
              </a:r>
            </a:p>
          </p:txBody>
        </p:sp>
        <p:sp>
          <p:nvSpPr>
            <p:cNvPr id="29716" name="TextBox 13"/>
            <p:cNvSpPr txBox="1"/>
            <p:nvPr/>
          </p:nvSpPr>
          <p:spPr>
            <a:xfrm>
              <a:off x="2221" y="1661"/>
              <a:ext cx="2721" cy="1818"/>
            </a:xfrm>
            <a:prstGeom prst="rect">
              <a:avLst/>
            </a:prstGeom>
            <a:noFill/>
            <a:ln w="9525">
              <a:noFill/>
            </a:ln>
          </p:spPr>
          <p:txBody>
            <a:bodyPr wrap="square" lIns="0" tIns="0" rIns="0" bIns="0">
              <a:spAutoFit/>
            </a:bodyPr>
            <a:lstStyle>
              <a:lvl1pPr marL="228600" lvl="0" indent="-228600" algn="l" defTabSz="914400" eaLnBrk="0" fontAlgn="base" latinLnBrk="0" hangingPunct="0">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1pPr>
              <a:lvl2pPr marL="685800" lvl="1" indent="-228600" algn="l" defTabSz="914400" eaLnBrk="0" fontAlgn="base" latinLnBrk="0" hangingPunct="0">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0" fontAlgn="base" latinLnBrk="0" hangingPunct="0">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1216025" eaLnBrk="1" hangingPunct="1">
                <a:lnSpc>
                  <a:spcPct val="100000"/>
                </a:lnSpc>
                <a:spcBef>
                  <a:spcPct val="20000"/>
                </a:spcBef>
                <a:buNone/>
              </a:pPr>
              <a:r>
                <a:rPr lang="zh-CN" altLang="en-US" b="1" dirty="0">
                  <a:solidFill>
                    <a:srgbClr val="ED7D31"/>
                  </a:solidFill>
                  <a:latin typeface="Arial" panose="020B0604020202020204" pitchFamily="34" charset="0"/>
                  <a:ea typeface="微软雅黑" panose="020B0503020204020204" pitchFamily="34" charset="-122"/>
                  <a:sym typeface="Arial" panose="020B0604020202020204" pitchFamily="34" charset="0"/>
                </a:rPr>
                <a:t>图书馆</a:t>
              </a:r>
            </a:p>
            <a:p>
              <a:pPr marL="0" lvl="0" indent="0" algn="ctr" defTabSz="1216025" eaLnBrk="1" hangingPunct="1">
                <a:lnSpc>
                  <a:spcPct val="100000"/>
                </a:lnSpc>
                <a:spcBef>
                  <a:spcPct val="20000"/>
                </a:spcBef>
                <a:buNone/>
              </a:pPr>
              <a:r>
                <a:rPr lang="zh-CN" altLang="en-US" b="1" dirty="0">
                  <a:solidFill>
                    <a:srgbClr val="ED7D31"/>
                  </a:solidFill>
                  <a:latin typeface="Arial" panose="020B0604020202020204" pitchFamily="34" charset="0"/>
                  <a:ea typeface="微软雅黑" panose="020B0503020204020204" pitchFamily="34" charset="-122"/>
                  <a:sym typeface="Arial" panose="020B0604020202020204" pitchFamily="34" charset="0"/>
                </a:rPr>
                <a:t>其他业务</a:t>
              </a:r>
            </a:p>
          </p:txBody>
        </p:sp>
        <p:sp>
          <p:nvSpPr>
            <p:cNvPr id="29717" name="TextBox 13"/>
            <p:cNvSpPr txBox="1"/>
            <p:nvPr/>
          </p:nvSpPr>
          <p:spPr>
            <a:xfrm>
              <a:off x="9683" y="1315"/>
              <a:ext cx="2213" cy="2125"/>
            </a:xfrm>
            <a:prstGeom prst="rect">
              <a:avLst/>
            </a:prstGeom>
            <a:noFill/>
            <a:ln w="9525">
              <a:noFill/>
            </a:ln>
          </p:spPr>
          <p:txBody>
            <a:bodyPr lIns="0" tIns="0" rIns="0" bIns="0">
              <a:spAutoFit/>
            </a:bodyPr>
            <a:lstStyle>
              <a:lvl1pPr marL="228600" lvl="0" indent="-228600" algn="l" defTabSz="914400" eaLnBrk="0" fontAlgn="base" latinLnBrk="0" hangingPunct="0">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1pPr>
              <a:lvl2pPr marL="685800" lvl="1" indent="-228600" algn="l" defTabSz="914400" eaLnBrk="0" fontAlgn="base" latinLnBrk="0" hangingPunct="0">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0" fontAlgn="base" latinLnBrk="0" hangingPunct="0">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1216025" eaLnBrk="1" hangingPunct="1">
                <a:lnSpc>
                  <a:spcPct val="100000"/>
                </a:lnSpc>
                <a:spcBef>
                  <a:spcPct val="20000"/>
                </a:spcBef>
                <a:buNone/>
              </a:pPr>
              <a:r>
                <a:rPr lang="zh-CN" altLang="en-US" sz="3600" b="1">
                  <a:solidFill>
                    <a:schemeClr val="accent2"/>
                  </a:solidFill>
                  <a:latin typeface="字体管家嘉丽丽" panose="00020600040101010101" charset="-122"/>
                  <a:ea typeface="字体管家嘉丽丽" panose="00020600040101010101" charset="-122"/>
                  <a:sym typeface="Arial" panose="020B0604020202020204" pitchFamily="34" charset="0"/>
                </a:rPr>
                <a:t>读 书沙 龙</a:t>
              </a:r>
              <a:endParaRPr lang="en-US" altLang="zh-CN" sz="3600" b="1">
                <a:solidFill>
                  <a:schemeClr val="accent2"/>
                </a:solidFill>
                <a:latin typeface="字体管家嘉丽丽" panose="00020600040101010101" charset="-122"/>
                <a:ea typeface="字体管家嘉丽丽" panose="00020600040101010101" charset="-122"/>
                <a:sym typeface="Arial" panose="020B0604020202020204" pitchFamily="34" charset="0"/>
              </a:endParaRPr>
            </a:p>
          </p:txBody>
        </p:sp>
        <p:sp>
          <p:nvSpPr>
            <p:cNvPr id="29718" name="TextBox 13"/>
            <p:cNvSpPr txBox="1"/>
            <p:nvPr/>
          </p:nvSpPr>
          <p:spPr>
            <a:xfrm>
              <a:off x="5743" y="4942"/>
              <a:ext cx="3671" cy="2833"/>
            </a:xfrm>
            <a:prstGeom prst="rect">
              <a:avLst/>
            </a:prstGeom>
            <a:noFill/>
            <a:ln w="9525">
              <a:noFill/>
            </a:ln>
          </p:spPr>
          <p:txBody>
            <a:bodyPr wrap="square" lIns="0" tIns="0" rIns="0" bIns="0">
              <a:spAutoFit/>
            </a:bodyPr>
            <a:lstStyle>
              <a:lvl1pPr marL="228600" lvl="0" indent="-228600" algn="l" defTabSz="914400" eaLnBrk="0" fontAlgn="base" latinLnBrk="0" hangingPunct="0">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1pPr>
              <a:lvl2pPr marL="685800" lvl="1" indent="-228600" algn="l" defTabSz="914400" eaLnBrk="0" fontAlgn="base" latinLnBrk="0" hangingPunct="0">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0" fontAlgn="base" latinLnBrk="0" hangingPunct="0">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algn="ctr" defTabSz="1216025" eaLnBrk="1" hangingPunct="1">
                <a:lnSpc>
                  <a:spcPct val="100000"/>
                </a:lnSpc>
                <a:spcBef>
                  <a:spcPct val="20000"/>
                </a:spcBef>
                <a:buNone/>
              </a:pPr>
              <a:r>
                <a:rPr lang="zh-CN" altLang="en-US" sz="3600" b="1">
                  <a:solidFill>
                    <a:schemeClr val="accent2"/>
                  </a:solidFill>
                  <a:latin typeface="字体管家嘉丽丽" panose="00020600040101010101" charset="-122"/>
                  <a:ea typeface="字体管家嘉丽丽" panose="00020600040101010101" charset="-122"/>
                  <a:sym typeface="+mn-ea"/>
                </a:rPr>
                <a:t>数据库</a:t>
              </a:r>
            </a:p>
            <a:p>
              <a:pPr marL="0" lvl="0" algn="ctr" defTabSz="1216025" eaLnBrk="1" hangingPunct="1">
                <a:lnSpc>
                  <a:spcPct val="100000"/>
                </a:lnSpc>
                <a:spcBef>
                  <a:spcPct val="20000"/>
                </a:spcBef>
                <a:buNone/>
              </a:pPr>
              <a:r>
                <a:rPr lang="zh-CN" altLang="en-US" sz="3600" b="1">
                  <a:solidFill>
                    <a:schemeClr val="accent2"/>
                  </a:solidFill>
                  <a:latin typeface="字体管家嘉丽丽" panose="00020600040101010101" charset="-122"/>
                  <a:ea typeface="字体管家嘉丽丽" panose="00020600040101010101" charset="-122"/>
                  <a:sym typeface="+mn-ea"/>
                </a:rPr>
                <a:t>讲 座</a:t>
              </a:r>
              <a:endParaRPr lang="zh-CN" altLang="en-US" sz="1400">
                <a:sym typeface="+mn-ea"/>
              </a:endParaRPr>
            </a:p>
            <a:p>
              <a:pPr marL="0" lvl="0" indent="0" algn="ctr" defTabSz="1216025" eaLnBrk="1" hangingPunct="1">
                <a:lnSpc>
                  <a:spcPct val="100000"/>
                </a:lnSpc>
                <a:spcBef>
                  <a:spcPct val="20000"/>
                </a:spcBef>
                <a:buNone/>
              </a:pPr>
              <a:endParaRPr lang="en-US" altLang="x-none" sz="1400" dirty="0">
                <a:solidFill>
                  <a:srgbClr val="ED7D3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9" name="TextBox 13"/>
            <p:cNvSpPr txBox="1"/>
            <p:nvPr/>
          </p:nvSpPr>
          <p:spPr>
            <a:xfrm>
              <a:off x="9174" y="4667"/>
              <a:ext cx="3668" cy="2337"/>
            </a:xfrm>
            <a:prstGeom prst="rect">
              <a:avLst/>
            </a:prstGeom>
            <a:noFill/>
            <a:ln w="9525">
              <a:noFill/>
            </a:ln>
          </p:spPr>
          <p:txBody>
            <a:bodyPr wrap="square" lIns="0" tIns="0" rIns="0" bIns="0">
              <a:spAutoFit/>
            </a:bodyPr>
            <a:lstStyle>
              <a:lvl1pPr marL="228600" lvl="0" indent="-228600" algn="l" defTabSz="914400" eaLnBrk="0" fontAlgn="base" latinLnBrk="0" hangingPunct="0">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1pPr>
              <a:lvl2pPr marL="685800" lvl="1" indent="-228600" algn="l" defTabSz="914400" eaLnBrk="0" fontAlgn="base" latinLnBrk="0" hangingPunct="0">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0" fontAlgn="base" latinLnBrk="0" hangingPunct="0">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1216025" eaLnBrk="1" hangingPunct="1">
                <a:lnSpc>
                  <a:spcPct val="100000"/>
                </a:lnSpc>
                <a:spcBef>
                  <a:spcPct val="20000"/>
                </a:spcBef>
                <a:buNone/>
              </a:pPr>
              <a:r>
                <a:rPr lang="zh-CN" altLang="en-US" sz="3600" b="1">
                  <a:solidFill>
                    <a:schemeClr val="accent2"/>
                  </a:solidFill>
                  <a:latin typeface="字体管家嘉丽丽" panose="00020600040101010101" charset="-122"/>
                  <a:ea typeface="字体管家嘉丽丽" panose="00020600040101010101" charset="-122"/>
                  <a:sym typeface="+mn-ea"/>
                </a:rPr>
                <a:t>真 人</a:t>
              </a:r>
            </a:p>
            <a:p>
              <a:pPr marL="0" lvl="0" indent="0" algn="ctr" defTabSz="1216025" eaLnBrk="1" hangingPunct="1">
                <a:lnSpc>
                  <a:spcPct val="100000"/>
                </a:lnSpc>
                <a:spcBef>
                  <a:spcPct val="20000"/>
                </a:spcBef>
                <a:buNone/>
              </a:pPr>
              <a:r>
                <a:rPr lang="zh-CN" altLang="en-US" sz="3600" b="1">
                  <a:solidFill>
                    <a:schemeClr val="accent2"/>
                  </a:solidFill>
                  <a:latin typeface="字体管家嘉丽丽" panose="00020600040101010101" charset="-122"/>
                  <a:ea typeface="字体管家嘉丽丽" panose="00020600040101010101" charset="-122"/>
                  <a:sym typeface="+mn-ea"/>
                </a:rPr>
                <a:t>图书馆</a:t>
              </a:r>
              <a:endParaRPr lang="zh-CN" altLang="en-US" sz="3600" b="1" dirty="0">
                <a:solidFill>
                  <a:schemeClr val="accent2"/>
                </a:solidFill>
                <a:latin typeface="字体管家嘉丽丽" panose="00020600040101010101" charset="-122"/>
                <a:ea typeface="字体管家嘉丽丽" panose="00020600040101010101" charset="-122"/>
                <a:sym typeface="+mn-ea"/>
              </a:endParaRPr>
            </a:p>
          </p:txBody>
        </p:sp>
      </p:grpSp>
      <p:pic>
        <p:nvPicPr>
          <p:cNvPr id="4" name="图片 3" descr="20180427_163455_副本"/>
          <p:cNvPicPr>
            <a:picLocks noChangeAspect="1"/>
          </p:cNvPicPr>
          <p:nvPr/>
        </p:nvPicPr>
        <p:blipFill>
          <a:blip r:embed="rId2" cstate="print">
            <a:lum bright="12000" contrast="-6000"/>
          </a:blip>
          <a:stretch>
            <a:fillRect/>
          </a:stretch>
        </p:blipFill>
        <p:spPr>
          <a:xfrm>
            <a:off x="-35560" y="3317240"/>
            <a:ext cx="2230120" cy="1566545"/>
          </a:xfrm>
          <a:prstGeom prst="rect">
            <a:avLst/>
          </a:prstGeom>
          <a:effectLst>
            <a:outerShdw blurRad="50800" dist="38100" dir="2700000" algn="tl" rotWithShape="0">
              <a:prstClr val="black">
                <a:alpha val="40000"/>
              </a:prstClr>
            </a:outerShdw>
          </a:effectLst>
        </p:spPr>
      </p:pic>
      <p:pic>
        <p:nvPicPr>
          <p:cNvPr id="3" name="图片 2" descr="20171123_193528"/>
          <p:cNvPicPr>
            <a:picLocks noChangeAspect="1"/>
          </p:cNvPicPr>
          <p:nvPr/>
        </p:nvPicPr>
        <p:blipFill>
          <a:blip r:embed="rId3" cstate="print"/>
          <a:stretch>
            <a:fillRect/>
          </a:stretch>
        </p:blipFill>
        <p:spPr>
          <a:xfrm>
            <a:off x="6164580" y="152400"/>
            <a:ext cx="2613660" cy="1470025"/>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2249170" y="936625"/>
            <a:ext cx="1236345" cy="1198880"/>
          </a:xfrm>
          <a:prstGeom prst="rect">
            <a:avLst/>
          </a:prstGeom>
          <a:noFill/>
        </p:spPr>
        <p:txBody>
          <a:bodyPr wrap="none" rtlCol="0">
            <a:spAutoFit/>
          </a:bodyPr>
          <a:lstStyle/>
          <a:p>
            <a:pPr algn="l"/>
            <a:r>
              <a:rPr lang="zh-CN" altLang="en-US" sz="3600" b="1">
                <a:solidFill>
                  <a:schemeClr val="accent2"/>
                </a:solidFill>
                <a:latin typeface="字体管家嘉丽丽" panose="00020600040101010101" charset="-122"/>
                <a:ea typeface="字体管家嘉丽丽" panose="00020600040101010101" charset="-122"/>
                <a:sym typeface="+mn-ea"/>
              </a:rPr>
              <a:t>湖 畔</a:t>
            </a:r>
          </a:p>
          <a:p>
            <a:pPr algn="l"/>
            <a:r>
              <a:rPr lang="zh-CN" altLang="en-US" sz="3600" b="1">
                <a:solidFill>
                  <a:schemeClr val="accent2"/>
                </a:solidFill>
                <a:latin typeface="字体管家嘉丽丽" panose="00020600040101010101" charset="-122"/>
                <a:ea typeface="字体管家嘉丽丽" panose="00020600040101010101" charset="-122"/>
                <a:sym typeface="+mn-ea"/>
              </a:rPr>
              <a:t>讲 坛</a:t>
            </a:r>
            <a:endParaRPr lang="zh-CN"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p:cNvSpPr>
          <p:nvPr>
            <p:ph type="title"/>
          </p:nvPr>
        </p:nvSpPr>
        <p:spPr>
          <a:xfrm>
            <a:off x="1476375" y="114300"/>
            <a:ext cx="5886450" cy="457200"/>
          </a:xfrm>
        </p:spPr>
        <p:txBody>
          <a:bodyPr vert="horz" wrap="square" lIns="68580" tIns="34290" rIns="68580" bIns="34290" anchor="ctr"/>
          <a:lstStyle/>
          <a:p>
            <a:pPr algn="ctr"/>
            <a:r>
              <a:rPr lang="zh-CN" altLang="en-US" dirty="0">
                <a:ea typeface="宋体" panose="02010600030101010101" pitchFamily="2" charset="-122"/>
              </a:rPr>
              <a:t>图书馆其他业务</a:t>
            </a:r>
          </a:p>
        </p:txBody>
      </p:sp>
      <p:sp>
        <p:nvSpPr>
          <p:cNvPr id="59404" name="Text Box 12"/>
          <p:cNvSpPr txBox="1">
            <a:spLocks noChangeArrowheads="1"/>
          </p:cNvSpPr>
          <p:nvPr/>
        </p:nvSpPr>
        <p:spPr bwMode="auto">
          <a:xfrm>
            <a:off x="5353050" y="781050"/>
            <a:ext cx="2486025" cy="3907790"/>
          </a:xfrm>
          <a:prstGeom prst="rect">
            <a:avLst/>
          </a:prstGeom>
          <a:noFill/>
          <a:ln w="9525" algn="ctr">
            <a:noFill/>
            <a:miter lim="800000"/>
          </a:ln>
          <a:effectLst>
            <a:prstShdw prst="shdw17" dist="17961" dir="2700000">
              <a:schemeClr val="accent1">
                <a:gamma/>
                <a:shade val="60000"/>
                <a:invGamma/>
              </a:schemeClr>
            </a:prstShdw>
          </a:effectLst>
        </p:spPr>
        <p:txBody>
          <a:bodyPr>
            <a:spAutoFit/>
          </a:bodyPr>
          <a:lstStyle/>
          <a:p>
            <a:pPr marR="0" algn="l" defTabSz="914400">
              <a:lnSpc>
                <a:spcPct val="115000"/>
              </a:lnSpc>
              <a:buClrTx/>
              <a:buSzTx/>
              <a:buFontTx/>
              <a:buNone/>
              <a:defRPr/>
            </a:pPr>
            <a:r>
              <a:rPr kumimoji="0" lang="zh-CN" altLang="en-US" kern="1200" cap="none" spc="0" normalizeH="0" baseline="0" noProof="0">
                <a:latin typeface="宋体" panose="02010600030101010101" pitchFamily="2" charset="-122"/>
                <a:ea typeface="宋体" panose="02010600030101010101" pitchFamily="2" charset="-122"/>
                <a:cs typeface="+mn-cs"/>
              </a:rPr>
              <a:t>　 </a:t>
            </a:r>
            <a:r>
              <a:rPr kumimoji="0" lang="zh-CN" altLang="en-US" kern="1200" cap="none" spc="0" normalizeH="0" baseline="0" noProof="0">
                <a:solidFill>
                  <a:srgbClr val="373CF7"/>
                </a:solidFill>
                <a:latin typeface="宋体" panose="02010600030101010101" pitchFamily="2" charset="-122"/>
                <a:ea typeface="宋体" panose="02010600030101010101" pitchFamily="2" charset="-122"/>
                <a:cs typeface="+mn-cs"/>
              </a:rPr>
              <a:t>“湖畔讲坛”广邀校内外知名专家学者、作家、艺术家、社会知名人士，面向广大教职工和学生举办学术讲座，丰富和活跃校园文化和学术氛围，为海南大学打造一个广阔、深厚、充实的多维文化空间，成为学生接受通识教育、提升综合素质的“大课堂”与学习平台。</a:t>
            </a:r>
          </a:p>
        </p:txBody>
      </p:sp>
      <p:pic>
        <p:nvPicPr>
          <p:cNvPr id="75780" name="Picture 13" descr="IMG_1430"/>
          <p:cNvPicPr>
            <a:picLocks noChangeAspect="1"/>
          </p:cNvPicPr>
          <p:nvPr/>
        </p:nvPicPr>
        <p:blipFill>
          <a:blip r:embed="rId2" cstate="print"/>
          <a:stretch>
            <a:fillRect/>
          </a:stretch>
        </p:blipFill>
        <p:spPr>
          <a:xfrm>
            <a:off x="1143000" y="742950"/>
            <a:ext cx="4181475" cy="3136106"/>
          </a:xfrm>
          <a:prstGeom prst="rect">
            <a:avLst/>
          </a:prstGeom>
          <a:noFill/>
          <a:ln w="9525">
            <a:noFill/>
          </a:ln>
        </p:spPr>
      </p:pic>
      <p:sp>
        <p:nvSpPr>
          <p:cNvPr id="75781" name="TextBox 8"/>
          <p:cNvSpPr txBox="1"/>
          <p:nvPr/>
        </p:nvSpPr>
        <p:spPr>
          <a:xfrm>
            <a:off x="1095931" y="733425"/>
            <a:ext cx="505460" cy="1704975"/>
          </a:xfrm>
          <a:prstGeom prst="rect">
            <a:avLst/>
          </a:prstGeom>
          <a:noFill/>
          <a:ln w="9525">
            <a:noFill/>
          </a:ln>
        </p:spPr>
        <p:txBody>
          <a:bodyPr vert="eaVert">
            <a:spAutoFit/>
          </a:bodyPr>
          <a:lstStyle/>
          <a:p>
            <a:r>
              <a:rPr lang="zh-CN" altLang="en-US" sz="2100" dirty="0">
                <a:solidFill>
                  <a:srgbClr val="FF0000"/>
                </a:solidFill>
                <a:latin typeface="楷体" panose="02010609060101010101" pitchFamily="49" charset="-122"/>
                <a:ea typeface="楷体" panose="02010609060101010101" pitchFamily="49" charset="-122"/>
              </a:rPr>
              <a:t>学术讲座</a:t>
            </a:r>
          </a:p>
        </p:txBody>
      </p:sp>
      <p:sp>
        <p:nvSpPr>
          <p:cNvPr id="59407" name="Text Box 15"/>
          <p:cNvSpPr txBox="1">
            <a:spLocks noChangeArrowheads="1"/>
          </p:cNvSpPr>
          <p:nvPr/>
        </p:nvSpPr>
        <p:spPr bwMode="auto">
          <a:xfrm>
            <a:off x="1143000" y="3990975"/>
            <a:ext cx="4086225" cy="1198880"/>
          </a:xfrm>
          <a:prstGeom prst="rect">
            <a:avLst/>
          </a:prstGeom>
          <a:noFill/>
          <a:ln w="9525" algn="ctr">
            <a:noFill/>
            <a:miter lim="800000"/>
          </a:ln>
          <a:effectLst>
            <a:prstShdw prst="shdw17" dist="17961" dir="2700000">
              <a:schemeClr val="accent1">
                <a:gamma/>
                <a:shade val="60000"/>
                <a:invGamma/>
              </a:schemeClr>
            </a:prstShdw>
          </a:effectLst>
        </p:spPr>
        <p:txBody>
          <a:bodyPr>
            <a:spAutoFit/>
          </a:bodyPr>
          <a:lstStyle/>
          <a:p>
            <a:pPr marR="0" algn="l" defTabSz="914400">
              <a:buClrTx/>
              <a:buSzTx/>
              <a:buFontTx/>
              <a:buNone/>
              <a:defRPr/>
            </a:pPr>
            <a:r>
              <a:rPr kumimoji="0" lang="zh-CN" altLang="en-US" kern="1200" cap="none" spc="0" normalizeH="0" baseline="0" noProof="0" dirty="0">
                <a:solidFill>
                  <a:schemeClr val="tx1"/>
                </a:solidFill>
                <a:latin typeface="仿宋" panose="02010609060101010101" pitchFamily="49" charset="-122"/>
                <a:ea typeface="仿宋" panose="02010609060101010101" pitchFamily="49" charset="-122"/>
                <a:cs typeface="+mn-cs"/>
              </a:rPr>
              <a:t>参加数据库讲座、湖畔讲坛可以申请学校素质拓展分，请提前到场并签名。参与图书馆的阅读推广活动各项比赛并获得名次也可以申请学校素质拓展分。</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18285" y="55880"/>
            <a:ext cx="5886450" cy="692150"/>
          </a:xfrm>
        </p:spPr>
        <p:txBody>
          <a:bodyPr/>
          <a:lstStyle/>
          <a:p>
            <a:pPr algn="ctr"/>
            <a:r>
              <a:rPr lang="zh-CN" altLang="zh-CN">
                <a:ea typeface="宋体" panose="02010600030101010101" pitchFamily="2" charset="-122"/>
              </a:rPr>
              <a:t>读书沙龙</a:t>
            </a:r>
          </a:p>
        </p:txBody>
      </p:sp>
      <p:pic>
        <p:nvPicPr>
          <p:cNvPr id="4" name="内容占位符 3"/>
          <p:cNvPicPr>
            <a:picLocks noGrp="1" noChangeAspect="1"/>
          </p:cNvPicPr>
          <p:nvPr>
            <p:ph idx="1"/>
          </p:nvPr>
        </p:nvPicPr>
        <p:blipFill>
          <a:blip r:embed="rId2" cstate="print"/>
          <a:stretch>
            <a:fillRect/>
          </a:stretch>
        </p:blipFill>
        <p:spPr>
          <a:xfrm>
            <a:off x="1252538" y="747236"/>
            <a:ext cx="6575108" cy="4055269"/>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1370171" y="896779"/>
            <a:ext cx="2650331" cy="3714750"/>
          </a:xfrm>
          <a:prstGeom prst="rect">
            <a:avLst/>
          </a:prstGeom>
        </p:spPr>
      </p:pic>
      <p:pic>
        <p:nvPicPr>
          <p:cNvPr id="5" name="图片 4"/>
          <p:cNvPicPr>
            <a:picLocks noChangeAspect="1"/>
          </p:cNvPicPr>
          <p:nvPr/>
        </p:nvPicPr>
        <p:blipFill>
          <a:blip r:embed="rId3" cstate="print"/>
          <a:stretch>
            <a:fillRect/>
          </a:stretch>
        </p:blipFill>
        <p:spPr>
          <a:xfrm>
            <a:off x="1592104" y="954405"/>
            <a:ext cx="6512243" cy="3657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ppt_x"/>
                                          </p:val>
                                        </p:tav>
                                        <p:tav tm="100000">
                                          <p:val>
                                            <p:strVal val="#ppt_x"/>
                                          </p:val>
                                        </p:tav>
                                      </p:tavLst>
                                    </p:anim>
                                    <p:anim calcmode="lin" valueType="num">
                                      <p:cBhvr additive="base">
                                        <p:cTn id="14"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8815" y="370191"/>
            <a:ext cx="7717790" cy="4440327"/>
            <a:chOff x="1380" y="2849"/>
            <a:chExt cx="7230" cy="2671"/>
          </a:xfrm>
        </p:grpSpPr>
        <p:sp>
          <p:nvSpPr>
            <p:cNvPr id="4" name="圆角矩形 3"/>
            <p:cNvSpPr/>
            <p:nvPr/>
          </p:nvSpPr>
          <p:spPr>
            <a:xfrm>
              <a:off x="1380" y="3195"/>
              <a:ext cx="7230" cy="2325"/>
            </a:xfrm>
            <a:prstGeom prst="roundRect">
              <a:avLst>
                <a:gd name="adj" fmla="val 9083"/>
              </a:avLst>
            </a:prstGeom>
            <a:noFill/>
            <a:ln>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8" name="圆角矩形 7"/>
            <p:cNvSpPr/>
            <p:nvPr/>
          </p:nvSpPr>
          <p:spPr>
            <a:xfrm>
              <a:off x="3152" y="2849"/>
              <a:ext cx="3904" cy="493"/>
            </a:xfrm>
            <a:prstGeom prst="roundRect">
              <a:avLst/>
            </a:prstGeom>
            <a:solidFill>
              <a:srgbClr val="0A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sp>
        <p:nvSpPr>
          <p:cNvPr id="10250" name="文本框 8"/>
          <p:cNvSpPr txBox="1"/>
          <p:nvPr/>
        </p:nvSpPr>
        <p:spPr>
          <a:xfrm>
            <a:off x="2303780" y="462915"/>
            <a:ext cx="4359275" cy="583565"/>
          </a:xfrm>
          <a:prstGeom prst="rect">
            <a:avLst/>
          </a:prstGeom>
          <a:noFill/>
          <a:ln w="9525">
            <a:noFill/>
            <a:miter/>
          </a:ln>
        </p:spPr>
        <p:txBody>
          <a:bodyPr wrap="square">
            <a:spAutoFit/>
          </a:bodyPr>
          <a:lstStyle/>
          <a:p>
            <a:pPr marL="0" lvl="0" indent="0">
              <a:spcBef>
                <a:spcPct val="0"/>
              </a:spcBef>
              <a:buNone/>
            </a:pPr>
            <a:r>
              <a:rPr lang="en-US" altLang="zh-CN" sz="1600" b="1" dirty="0">
                <a:solidFill>
                  <a:srgbClr val="FFFFFF"/>
                </a:solidFill>
                <a:latin typeface="微软雅黑" panose="020B0503020204020204" pitchFamily="34" charset="-122"/>
                <a:ea typeface="微软雅黑" panose="020B0503020204020204" pitchFamily="34" charset="-122"/>
                <a:sym typeface="+mn-ea"/>
              </a:rPr>
              <a:t>     </a:t>
            </a:r>
            <a:r>
              <a:rPr lang="en-US" altLang="zh-CN" sz="2800" b="1" dirty="0">
                <a:solidFill>
                  <a:schemeClr val="accent2"/>
                </a:solidFill>
                <a:latin typeface="微软雅黑" panose="020B0503020204020204" pitchFamily="34" charset="-122"/>
                <a:ea typeface="微软雅黑" panose="020B0503020204020204" pitchFamily="34" charset="-122"/>
                <a:sym typeface="+mn-ea"/>
              </a:rPr>
              <a:t> </a:t>
            </a:r>
            <a:r>
              <a:rPr sz="3200" b="1" dirty="0">
                <a:solidFill>
                  <a:schemeClr val="accent2"/>
                </a:solidFill>
                <a:latin typeface="微软雅黑" panose="020B0503020204020204" pitchFamily="34" charset="-122"/>
                <a:ea typeface="微软雅黑" panose="020B0503020204020204" pitchFamily="34" charset="-122"/>
                <a:sym typeface="+mn-ea"/>
              </a:rPr>
              <a:t>义务馆员和勤工俭学</a:t>
            </a:r>
          </a:p>
        </p:txBody>
      </p:sp>
      <p:sp>
        <p:nvSpPr>
          <p:cNvPr id="3" name="文本框 2"/>
          <p:cNvSpPr txBox="1"/>
          <p:nvPr/>
        </p:nvSpPr>
        <p:spPr>
          <a:xfrm>
            <a:off x="801370" y="1435100"/>
            <a:ext cx="7650480" cy="953135"/>
          </a:xfrm>
          <a:prstGeom prst="rect">
            <a:avLst/>
          </a:prstGeom>
          <a:noFill/>
        </p:spPr>
        <p:txBody>
          <a:bodyPr wrap="non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海南大学义务馆员社团办公室和图书馆勤工俭学</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办公室在南馆三楼。</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48030" y="2473960"/>
            <a:ext cx="7755890" cy="2245360"/>
          </a:xfrm>
          <a:prstGeom prst="rect">
            <a:avLst/>
          </a:prstGeom>
          <a:noFill/>
        </p:spPr>
        <p:txBody>
          <a:bodyPr wrap="non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义务馆员与正式馆员一样履行服务工作职责，</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行使本馆的管理权限，对本馆的日常工作提出建</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议和意见。义务馆员不领取薪酬，不享受其他福</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利待遇。但可以增加借阅权限（ 根据累计工作量</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确定）。义务馆员长期招新。</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8815" y="370191"/>
            <a:ext cx="7717790" cy="4440327"/>
            <a:chOff x="1380" y="2849"/>
            <a:chExt cx="7230" cy="2671"/>
          </a:xfrm>
        </p:grpSpPr>
        <p:sp>
          <p:nvSpPr>
            <p:cNvPr id="4" name="圆角矩形 3"/>
            <p:cNvSpPr/>
            <p:nvPr/>
          </p:nvSpPr>
          <p:spPr>
            <a:xfrm>
              <a:off x="1380" y="3195"/>
              <a:ext cx="7230" cy="2325"/>
            </a:xfrm>
            <a:prstGeom prst="roundRect">
              <a:avLst>
                <a:gd name="adj" fmla="val 9083"/>
              </a:avLst>
            </a:prstGeom>
            <a:noFill/>
            <a:ln>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8" name="圆角矩形 7"/>
            <p:cNvSpPr/>
            <p:nvPr/>
          </p:nvSpPr>
          <p:spPr>
            <a:xfrm>
              <a:off x="3152" y="2849"/>
              <a:ext cx="3904" cy="493"/>
            </a:xfrm>
            <a:prstGeom prst="roundRect">
              <a:avLst/>
            </a:prstGeom>
            <a:solidFill>
              <a:srgbClr val="0A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sp>
        <p:nvSpPr>
          <p:cNvPr id="10250" name="文本框 8"/>
          <p:cNvSpPr txBox="1"/>
          <p:nvPr/>
        </p:nvSpPr>
        <p:spPr>
          <a:xfrm>
            <a:off x="2303780" y="462915"/>
            <a:ext cx="4359275" cy="583565"/>
          </a:xfrm>
          <a:prstGeom prst="rect">
            <a:avLst/>
          </a:prstGeom>
          <a:noFill/>
          <a:ln w="9525">
            <a:noFill/>
            <a:miter/>
          </a:ln>
        </p:spPr>
        <p:txBody>
          <a:bodyPr wrap="square">
            <a:spAutoFit/>
          </a:bodyPr>
          <a:lstStyle/>
          <a:p>
            <a:pPr marL="0" lvl="0" indent="0">
              <a:spcBef>
                <a:spcPct val="0"/>
              </a:spcBef>
              <a:buNone/>
            </a:pPr>
            <a:r>
              <a:rPr lang="en-US" altLang="zh-CN" sz="1600" b="1" dirty="0">
                <a:solidFill>
                  <a:srgbClr val="FFFFFF"/>
                </a:solidFill>
                <a:latin typeface="微软雅黑" panose="020B0503020204020204" pitchFamily="34" charset="-122"/>
                <a:ea typeface="微软雅黑" panose="020B0503020204020204" pitchFamily="34" charset="-122"/>
                <a:sym typeface="+mn-ea"/>
              </a:rPr>
              <a:t>     </a:t>
            </a:r>
            <a:r>
              <a:rPr lang="en-US" altLang="zh-CN" sz="2800" b="1" dirty="0">
                <a:solidFill>
                  <a:schemeClr val="accent2"/>
                </a:solidFill>
                <a:latin typeface="微软雅黑" panose="020B0503020204020204" pitchFamily="34" charset="-122"/>
                <a:ea typeface="微软雅黑" panose="020B0503020204020204" pitchFamily="34" charset="-122"/>
                <a:sym typeface="+mn-ea"/>
              </a:rPr>
              <a:t> </a:t>
            </a:r>
            <a:r>
              <a:rPr sz="3200" b="1" dirty="0">
                <a:solidFill>
                  <a:schemeClr val="accent2"/>
                </a:solidFill>
                <a:latin typeface="微软雅黑" panose="020B0503020204020204" pitchFamily="34" charset="-122"/>
                <a:ea typeface="微软雅黑" panose="020B0503020204020204" pitchFamily="34" charset="-122"/>
                <a:sym typeface="+mn-ea"/>
              </a:rPr>
              <a:t>义务馆员和勤工俭学</a:t>
            </a:r>
          </a:p>
        </p:txBody>
      </p:sp>
      <p:sp>
        <p:nvSpPr>
          <p:cNvPr id="7" name="文本框 6"/>
          <p:cNvSpPr txBox="1"/>
          <p:nvPr/>
        </p:nvSpPr>
        <p:spPr>
          <a:xfrm>
            <a:off x="678815" y="1515745"/>
            <a:ext cx="7650480" cy="1383665"/>
          </a:xfrm>
          <a:prstGeom prst="rect">
            <a:avLst/>
          </a:prstGeom>
          <a:noFill/>
        </p:spPr>
        <p:txBody>
          <a:bodyPr wrap="non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勤工俭学和义务馆员一样承担图书馆服务工作，</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但有一定的报酬。勤工俭学学生的招新在海南大</a:t>
            </a:r>
          </a:p>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学学生工作处统一报名。</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548255" y="3756025"/>
            <a:ext cx="4246880" cy="819150"/>
            <a:chOff x="4013" y="5689"/>
            <a:chExt cx="6688" cy="1290"/>
          </a:xfrm>
        </p:grpSpPr>
        <p:sp>
          <p:nvSpPr>
            <p:cNvPr id="9" name="圆角矩形 8"/>
            <p:cNvSpPr/>
            <p:nvPr/>
          </p:nvSpPr>
          <p:spPr>
            <a:xfrm>
              <a:off x="4048" y="5689"/>
              <a:ext cx="6563" cy="1291"/>
            </a:xfrm>
            <a:prstGeom prst="roundRect">
              <a:avLst/>
            </a:prstGeom>
            <a:solidFill>
              <a:srgbClr val="0A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6" name="文本框 5"/>
            <p:cNvSpPr txBox="1"/>
            <p:nvPr/>
          </p:nvSpPr>
          <p:spPr>
            <a:xfrm>
              <a:off x="4013" y="5819"/>
              <a:ext cx="6688" cy="919"/>
            </a:xfrm>
            <a:prstGeom prst="rect">
              <a:avLst/>
            </a:prstGeom>
            <a:noFill/>
          </p:spPr>
          <p:txBody>
            <a:bodyPr wrap="none" rtlCol="0">
              <a:spAutoFit/>
            </a:bodyPr>
            <a:lstStyle/>
            <a:p>
              <a:pPr algn="l"/>
              <a:r>
                <a:rPr sz="3200" b="1" dirty="0">
                  <a:solidFill>
                    <a:schemeClr val="accent2"/>
                  </a:solidFill>
                  <a:latin typeface="微软雅黑" panose="020B0503020204020204" pitchFamily="34" charset="-122"/>
                  <a:ea typeface="微软雅黑" panose="020B0503020204020204" pitchFamily="34" charset="-122"/>
                  <a:sym typeface="+mn-ea"/>
                </a:rPr>
                <a:t>欢迎加入图书馆团队！</a:t>
              </a:r>
              <a:endParaRPr sz="3200" b="1" dirty="0">
                <a:solidFill>
                  <a:schemeClr val="accent2"/>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j0382574"/>
          <p:cNvPicPr>
            <a:picLocks noChangeAspect="1"/>
          </p:cNvPicPr>
          <p:nvPr/>
        </p:nvPicPr>
        <p:blipFill>
          <a:blip r:embed="rId2" cstate="print">
            <a:clrChange>
              <a:clrFrom>
                <a:srgbClr val="FFFFFF">
                  <a:alpha val="100000"/>
                </a:srgbClr>
              </a:clrFrom>
              <a:clrTo>
                <a:srgbClr val="FFFFFF">
                  <a:alpha val="100000"/>
                  <a:alpha val="0"/>
                </a:srgbClr>
              </a:clrTo>
            </a:clrChange>
          </a:blip>
          <a:stretch>
            <a:fillRect/>
          </a:stretch>
        </p:blipFill>
        <p:spPr>
          <a:xfrm>
            <a:off x="-423545" y="-67945"/>
            <a:ext cx="4890135" cy="4890135"/>
          </a:xfrm>
          <a:prstGeom prst="rect">
            <a:avLst/>
          </a:prstGeom>
          <a:noFill/>
          <a:ln w="9525">
            <a:noFill/>
          </a:ln>
        </p:spPr>
      </p:pic>
      <p:sp>
        <p:nvSpPr>
          <p:cNvPr id="4" name="文本框 3"/>
          <p:cNvSpPr txBox="1"/>
          <p:nvPr/>
        </p:nvSpPr>
        <p:spPr>
          <a:xfrm>
            <a:off x="4394835" y="494665"/>
            <a:ext cx="4754880" cy="4523105"/>
          </a:xfrm>
          <a:prstGeom prst="rect">
            <a:avLst/>
          </a:prstGeom>
          <a:noFill/>
        </p:spPr>
        <p:txBody>
          <a:bodyPr wrap="none" rtlCol="0">
            <a:spAutoFit/>
          </a:bodyPr>
          <a:lstStyle/>
          <a:p>
            <a:pPr algn="l">
              <a:spcBef>
                <a:spcPct val="50000"/>
              </a:spcBef>
            </a:pPr>
            <a:r>
              <a:rPr lang="zh-CN" altLang="en-US" sz="3600" dirty="0">
                <a:solidFill>
                  <a:schemeClr val="accent1"/>
                </a:solidFill>
                <a:latin typeface="字体管家嘉丽丽" panose="00020600040101010101" charset="-122"/>
                <a:ea typeface="字体管家嘉丽丽" panose="00020600040101010101" charset="-122"/>
                <a:cs typeface="字体管家嘉丽丽" panose="00020600040101010101" charset="-122"/>
                <a:sym typeface="+mn-ea"/>
              </a:rPr>
              <a:t>希望以后经常能在这里</a:t>
            </a:r>
          </a:p>
          <a:p>
            <a:pPr algn="l">
              <a:spcBef>
                <a:spcPct val="50000"/>
              </a:spcBef>
            </a:pPr>
            <a:r>
              <a:rPr lang="zh-CN" altLang="en-US" sz="3600" dirty="0">
                <a:solidFill>
                  <a:schemeClr val="accent1"/>
                </a:solidFill>
                <a:latin typeface="字体管家嘉丽丽" panose="00020600040101010101" charset="-122"/>
                <a:ea typeface="字体管家嘉丽丽" panose="00020600040101010101" charset="-122"/>
                <a:cs typeface="字体管家嘉丽丽" panose="00020600040101010101" charset="-122"/>
                <a:sym typeface="+mn-ea"/>
              </a:rPr>
              <a:t>看到你专注研习的身影</a:t>
            </a:r>
          </a:p>
          <a:p>
            <a:pPr algn="l">
              <a:spcBef>
                <a:spcPct val="50000"/>
              </a:spcBef>
            </a:pPr>
            <a:r>
              <a:rPr lang="en-US" altLang="zh-CN" sz="3600" dirty="0">
                <a:solidFill>
                  <a:schemeClr val="accent1"/>
                </a:solidFill>
                <a:latin typeface="字体管家嘉丽丽" panose="00020600040101010101" charset="-122"/>
                <a:ea typeface="字体管家嘉丽丽" panose="00020600040101010101" charset="-122"/>
                <a:cs typeface="字体管家嘉丽丽" panose="00020600040101010101" charset="-122"/>
                <a:sym typeface="+mn-ea"/>
              </a:rPr>
              <a:t>…</a:t>
            </a:r>
            <a:endParaRPr lang="en-US" altLang="zh-CN" sz="3600" b="0" dirty="0">
              <a:solidFill>
                <a:schemeClr val="accent1"/>
              </a:solidFill>
              <a:latin typeface="字体管家嘉丽丽" panose="00020600040101010101" charset="-122"/>
              <a:ea typeface="字体管家嘉丽丽" panose="00020600040101010101" charset="-122"/>
              <a:cs typeface="字体管家嘉丽丽" panose="00020600040101010101" charset="-122"/>
            </a:endParaRPr>
          </a:p>
          <a:p>
            <a:pPr algn="l">
              <a:spcBef>
                <a:spcPct val="50000"/>
              </a:spcBef>
            </a:pPr>
            <a:r>
              <a:rPr lang="zh-CN" altLang="en-US" sz="3600" dirty="0">
                <a:solidFill>
                  <a:schemeClr val="accent1"/>
                </a:solidFill>
                <a:latin typeface="字体管家嘉丽丽" panose="00020600040101010101" charset="-122"/>
                <a:ea typeface="字体管家嘉丽丽" panose="00020600040101010101" charset="-122"/>
                <a:cs typeface="字体管家嘉丽丽" panose="00020600040101010101" charset="-122"/>
                <a:sym typeface="+mn-ea"/>
              </a:rPr>
              <a:t>希望各位同学经常走进</a:t>
            </a:r>
          </a:p>
          <a:p>
            <a:pPr algn="l">
              <a:spcBef>
                <a:spcPct val="50000"/>
              </a:spcBef>
            </a:pPr>
            <a:r>
              <a:rPr lang="zh-CN" altLang="en-US" sz="3600" dirty="0">
                <a:solidFill>
                  <a:schemeClr val="accent1"/>
                </a:solidFill>
                <a:latin typeface="字体管家嘉丽丽" panose="00020600040101010101" charset="-122"/>
                <a:ea typeface="字体管家嘉丽丽" panose="00020600040101010101" charset="-122"/>
                <a:cs typeface="字体管家嘉丽丽" panose="00020600040101010101" charset="-122"/>
                <a:sym typeface="+mn-ea"/>
              </a:rPr>
              <a:t>图书馆，获取新知识！</a:t>
            </a:r>
            <a:endParaRPr lang="en-US" altLang="zh-CN" sz="3600" dirty="0">
              <a:solidFill>
                <a:schemeClr val="accent1"/>
              </a:solidFill>
              <a:latin typeface="字体管家嘉丽丽" panose="00020600040101010101" charset="-122"/>
              <a:ea typeface="字体管家嘉丽丽" panose="00020600040101010101" charset="-122"/>
              <a:cs typeface="字体管家嘉丽丽" panose="00020600040101010101" charset="-122"/>
            </a:endParaRPr>
          </a:p>
          <a:p>
            <a:endParaRPr lang="en-US" altLang="zh-CN" sz="3600" dirty="0">
              <a:solidFill>
                <a:schemeClr val="accent1"/>
              </a:solidFill>
              <a:latin typeface="字体管家嘉丽丽" panose="00020600040101010101" charset="-122"/>
              <a:ea typeface="字体管家嘉丽丽" panose="00020600040101010101" charset="-122"/>
              <a:cs typeface="字体管家嘉丽丽" panose="00020600040101010101"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335" y="1995686"/>
            <a:ext cx="9139874" cy="1576388"/>
            <a:chOff x="0" y="2119313"/>
            <a:chExt cx="9101950" cy="1572817"/>
          </a:xfrm>
        </p:grpSpPr>
        <p:sp>
          <p:nvSpPr>
            <p:cNvPr id="21" name="MH_Other_6"/>
            <p:cNvSpPr/>
            <p:nvPr>
              <p:custDataLst>
                <p:tags r:id="rId1"/>
              </p:custDataLst>
            </p:nvPr>
          </p:nvSpPr>
          <p:spPr>
            <a:xfrm rot="5400000">
              <a:off x="8015713" y="1900106"/>
              <a:ext cx="157757" cy="2014716"/>
            </a:xfrm>
            <a:custGeom>
              <a:avLst/>
              <a:gdLst>
                <a:gd name="connsiteX0" fmla="*/ 0 w 214382"/>
                <a:gd name="connsiteY0" fmla="*/ 1499785 h 1499785"/>
                <a:gd name="connsiteX1" fmla="*/ 0 w 214382"/>
                <a:gd name="connsiteY1" fmla="*/ 0 h 1499785"/>
                <a:gd name="connsiteX2" fmla="*/ 214382 w 214382"/>
                <a:gd name="connsiteY2" fmla="*/ 0 h 1499785"/>
                <a:gd name="connsiteX3" fmla="*/ 214382 w 214382"/>
                <a:gd name="connsiteY3" fmla="*/ 1499785 h 1499785"/>
              </a:gdLst>
              <a:ahLst/>
              <a:cxnLst>
                <a:cxn ang="0">
                  <a:pos x="connsiteX0" y="connsiteY0"/>
                </a:cxn>
                <a:cxn ang="0">
                  <a:pos x="connsiteX1" y="connsiteY1"/>
                </a:cxn>
                <a:cxn ang="0">
                  <a:pos x="connsiteX2" y="connsiteY2"/>
                </a:cxn>
                <a:cxn ang="0">
                  <a:pos x="connsiteX3" y="connsiteY3"/>
                </a:cxn>
              </a:cxnLst>
              <a:rect l="l" t="t" r="r" b="b"/>
              <a:pathLst>
                <a:path w="214382" h="1499785">
                  <a:moveTo>
                    <a:pt x="0" y="1499785"/>
                  </a:moveTo>
                  <a:lnTo>
                    <a:pt x="0" y="0"/>
                  </a:lnTo>
                  <a:lnTo>
                    <a:pt x="214382" y="0"/>
                  </a:lnTo>
                  <a:lnTo>
                    <a:pt x="214382" y="1499785"/>
                  </a:lnTo>
                  <a:close/>
                </a:path>
              </a:pathLst>
            </a:custGeom>
            <a:solidFill>
              <a:srgbClr val="184747"/>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47B5E6"/>
                </a:solidFill>
                <a:latin typeface="Arial" panose="020B0604020202020204" pitchFamily="34" charset="0"/>
                <a:ea typeface="微软雅黑" panose="020B0503020204020204" pitchFamily="34" charset="-122"/>
              </a:endParaRPr>
            </a:p>
          </p:txBody>
        </p:sp>
        <p:sp>
          <p:nvSpPr>
            <p:cNvPr id="13" name="MH_Other_5"/>
            <p:cNvSpPr/>
            <p:nvPr>
              <p:custDataLst>
                <p:tags r:id="rId2"/>
              </p:custDataLst>
            </p:nvPr>
          </p:nvSpPr>
          <p:spPr>
            <a:xfrm rot="16200000" flipV="1">
              <a:off x="5584861" y="1167792"/>
              <a:ext cx="869246" cy="2772289"/>
            </a:xfrm>
            <a:prstGeom prst="bentArrow">
              <a:avLst>
                <a:gd name="adj1" fmla="val 18510"/>
                <a:gd name="adj2" fmla="val 25000"/>
                <a:gd name="adj3" fmla="val 25000"/>
                <a:gd name="adj4" fmla="val 27631"/>
              </a:avLst>
            </a:prstGeom>
            <a:solidFill>
              <a:srgbClr val="FFBF47"/>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47B5E6"/>
                </a:solidFill>
                <a:latin typeface="Arial" panose="020B0604020202020204" pitchFamily="34" charset="0"/>
                <a:ea typeface="微软雅黑" panose="020B0503020204020204" pitchFamily="34" charset="-122"/>
              </a:endParaRPr>
            </a:p>
          </p:txBody>
        </p:sp>
        <p:sp>
          <p:nvSpPr>
            <p:cNvPr id="12" name="MH_Other_4"/>
            <p:cNvSpPr/>
            <p:nvPr>
              <p:custDataLst>
                <p:tags r:id="rId3"/>
              </p:custDataLst>
            </p:nvPr>
          </p:nvSpPr>
          <p:spPr>
            <a:xfrm rot="5400000">
              <a:off x="2945370" y="1768604"/>
              <a:ext cx="867979" cy="2979073"/>
            </a:xfrm>
            <a:prstGeom prst="bentArrow">
              <a:avLst>
                <a:gd name="adj1" fmla="val 18510"/>
                <a:gd name="adj2" fmla="val 25000"/>
                <a:gd name="adj3" fmla="val 25000"/>
                <a:gd name="adj4" fmla="val 27631"/>
              </a:avLst>
            </a:prstGeom>
            <a:solidFill>
              <a:schemeClr val="bg1"/>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47B5E6"/>
                </a:solidFill>
                <a:latin typeface="Arial" panose="020B0604020202020204" pitchFamily="34" charset="0"/>
                <a:ea typeface="微软雅黑" panose="020B0503020204020204" pitchFamily="34" charset="-122"/>
              </a:endParaRPr>
            </a:p>
          </p:txBody>
        </p:sp>
        <p:sp>
          <p:nvSpPr>
            <p:cNvPr id="3" name="MH_Other_1"/>
            <p:cNvSpPr/>
            <p:nvPr>
              <p:custDataLst>
                <p:tags r:id="rId4"/>
              </p:custDataLst>
            </p:nvPr>
          </p:nvSpPr>
          <p:spPr>
            <a:xfrm rot="16200000" flipV="1">
              <a:off x="689372" y="1429941"/>
              <a:ext cx="869156" cy="2247900"/>
            </a:xfrm>
            <a:prstGeom prst="bentArrow">
              <a:avLst>
                <a:gd name="adj1" fmla="val 18510"/>
                <a:gd name="adj2" fmla="val 25000"/>
                <a:gd name="adj3" fmla="val 25000"/>
                <a:gd name="adj4" fmla="val 27631"/>
              </a:avLst>
            </a:prstGeom>
            <a:solidFill>
              <a:srgbClr val="184747"/>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47B5E6"/>
                </a:solidFill>
                <a:latin typeface="Arial" panose="020B0604020202020204" pitchFamily="34" charset="0"/>
                <a:ea typeface="微软雅黑" panose="020B0503020204020204" pitchFamily="34" charset="-122"/>
              </a:endParaRPr>
            </a:p>
          </p:txBody>
        </p:sp>
      </p:grpSp>
      <p:sp>
        <p:nvSpPr>
          <p:cNvPr id="5" name="文本框 4"/>
          <p:cNvSpPr txBox="1"/>
          <p:nvPr/>
        </p:nvSpPr>
        <p:spPr>
          <a:xfrm>
            <a:off x="138430" y="565785"/>
            <a:ext cx="4346575" cy="1383665"/>
          </a:xfrm>
          <a:prstGeom prst="rect">
            <a:avLst/>
          </a:prstGeom>
          <a:noFill/>
        </p:spPr>
        <p:txBody>
          <a:bodyPr wrap="square" rtlCol="0" anchor="t">
            <a:spAutoFit/>
          </a:bodyPr>
          <a:lstStyle/>
          <a:p>
            <a:r>
              <a:rPr lang="zh-CN" altLang="en-US" sz="2800" dirty="0">
                <a:solidFill>
                  <a:schemeClr val="accent1"/>
                </a:solidFill>
                <a:latin typeface="微软雅黑" panose="020B0503020204020204" pitchFamily="34" charset="-122"/>
                <a:ea typeface="微软雅黑" panose="020B0503020204020204" pitchFamily="34" charset="-122"/>
                <a:sym typeface="+mn-ea"/>
              </a:rPr>
              <a:t>未办理外借手续把文献带</a:t>
            </a:r>
          </a:p>
          <a:p>
            <a:r>
              <a:rPr lang="zh-CN" altLang="en-US" sz="2800" dirty="0">
                <a:solidFill>
                  <a:schemeClr val="accent1"/>
                </a:solidFill>
                <a:latin typeface="微软雅黑" panose="020B0503020204020204" pitchFamily="34" charset="-122"/>
                <a:ea typeface="微软雅黑" panose="020B0503020204020204" pitchFamily="34" charset="-122"/>
                <a:sym typeface="+mn-ea"/>
              </a:rPr>
              <a:t>出图书馆将会被认为偷书，受到严厉的校纪处分。</a:t>
            </a:r>
          </a:p>
        </p:txBody>
      </p:sp>
      <p:sp>
        <p:nvSpPr>
          <p:cNvPr id="4" name="文本框 3"/>
          <p:cNvSpPr txBox="1"/>
          <p:nvPr/>
        </p:nvSpPr>
        <p:spPr>
          <a:xfrm>
            <a:off x="2550795" y="3319145"/>
            <a:ext cx="6377305" cy="1814830"/>
          </a:xfrm>
          <a:prstGeom prst="rect">
            <a:avLst/>
          </a:prstGeom>
          <a:noFill/>
        </p:spPr>
        <p:txBody>
          <a:bodyPr wrap="square" rtlCol="0">
            <a:spAutoFit/>
          </a:bodyPr>
          <a:lstStyle/>
          <a:p>
            <a:pPr algn="l"/>
            <a:r>
              <a:rPr lang="zh-CN" altLang="en-US" sz="2800" dirty="0">
                <a:solidFill>
                  <a:schemeClr val="accent1"/>
                </a:solidFill>
                <a:latin typeface="微软雅黑" panose="020B0503020204020204" pitchFamily="34" charset="-122"/>
                <a:ea typeface="微软雅黑" panose="020B0503020204020204" pitchFamily="34" charset="-122"/>
                <a:sym typeface="+mn-ea"/>
              </a:rPr>
              <a:t>读者出门时报警铃响，保安人员有权检查读者携带的书刊是否已经办理借阅手续。读者均需接受检查，不得有不礼貌言行。</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129215151"/>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51129215151"/>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51129215151"/>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5112921515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1202231659"/>
  <p:tag name="MH_LIBRARY" val="GRAPHIC"/>
  <p:tag name="MH_TYPE" val="Text"/>
  <p:tag name="MH_ORDER" val="1"/>
</p:tagLst>
</file>

<file path=ppt/theme/theme1.xml><?xml version="1.0" encoding="utf-8"?>
<a:theme xmlns:a="http://schemas.openxmlformats.org/drawingml/2006/main" name="www.33ppt.com​​">
  <a:themeElements>
    <a:clrScheme name="自定义 3974">
      <a:dk1>
        <a:srgbClr val="F50401"/>
      </a:dk1>
      <a:lt1>
        <a:srgbClr val="0E8BD6"/>
      </a:lt1>
      <a:dk2>
        <a:srgbClr val="F9B310"/>
      </a:dk2>
      <a:lt2>
        <a:srgbClr val="4EC92D"/>
      </a:lt2>
      <a:accent1>
        <a:srgbClr val="000000"/>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3349</Words>
  <Application>WPS 演示</Application>
  <PresentationFormat>全屏显示(16:9)</PresentationFormat>
  <Paragraphs>443</Paragraphs>
  <Slides>87</Slides>
  <Notes>23</Notes>
  <HiddenSlides>0</HiddenSlides>
  <MMClips>0</MMClips>
  <ScaleCrop>false</ScaleCrop>
  <HeadingPairs>
    <vt:vector size="4" baseType="variant">
      <vt:variant>
        <vt:lpstr>主题</vt:lpstr>
      </vt:variant>
      <vt:variant>
        <vt:i4>1</vt:i4>
      </vt:variant>
      <vt:variant>
        <vt:lpstr>幻灯片标题</vt:lpstr>
      </vt:variant>
      <vt:variant>
        <vt:i4>87</vt:i4>
      </vt:variant>
    </vt:vector>
  </HeadingPairs>
  <TitlesOfParts>
    <vt:vector size="88" baseType="lpstr">
      <vt:lpstr>www.33ppt.com​​</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续借</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点左上角个人中心，再点“未登录”，输入个人证号及密码绑定。</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图书馆其他业务</vt:lpstr>
      <vt:lpstr>读书沙龙</vt:lpstr>
      <vt:lpstr>幻灯片 84</vt:lpstr>
      <vt:lpstr>幻灯片 85</vt:lpstr>
      <vt:lpstr>幻灯片 86</vt:lpstr>
      <vt:lpstr>幻灯片 87</vt:lpstr>
    </vt:vector>
  </TitlesOfParts>
  <Company>0</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subject>0</dc:subject>
  <dc:creator>0</dc:creator>
  <cp:keywords>0</cp:keywords>
  <dc:description>0</dc:description>
  <cp:lastModifiedBy>深度技术论坛</cp:lastModifiedBy>
  <cp:revision>138</cp:revision>
  <dcterms:created xsi:type="dcterms:W3CDTF">2014-06-06T07:22:00Z</dcterms:created>
  <dcterms:modified xsi:type="dcterms:W3CDTF">2018-09-03T01:34:25Z</dcterms:modified>
  <cp:category>0</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